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2" r:id="rId4"/>
    <p:sldId id="258" r:id="rId5"/>
    <p:sldId id="269" r:id="rId6"/>
    <p:sldId id="283" r:id="rId7"/>
    <p:sldId id="261" r:id="rId8"/>
    <p:sldId id="263" r:id="rId9"/>
    <p:sldId id="285" r:id="rId10"/>
    <p:sldId id="275" r:id="rId11"/>
    <p:sldId id="266" r:id="rId12"/>
    <p:sldId id="280" r:id="rId13"/>
    <p:sldId id="259" r:id="rId14"/>
    <p:sldId id="274" r:id="rId15"/>
    <p:sldId id="281" r:id="rId16"/>
    <p:sldId id="268" r:id="rId17"/>
    <p:sldId id="277" r:id="rId18"/>
    <p:sldId id="284" r:id="rId19"/>
    <p:sldId id="276" r:id="rId20"/>
    <p:sldId id="278" r:id="rId21"/>
    <p:sldId id="287" r:id="rId22"/>
    <p:sldId id="262" r:id="rId23"/>
    <p:sldId id="270" r:id="rId24"/>
    <p:sldId id="289" r:id="rId25"/>
    <p:sldId id="271" r:id="rId26"/>
    <p:sldId id="273" r:id="rId27"/>
    <p:sldId id="279" r:id="rId28"/>
    <p:sldId id="267" r:id="rId29"/>
    <p:sldId id="26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1A7E-E179-44A6-A9E9-ACE11A9009DC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F1282-E9EF-49D9-A167-CD863F2B5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1282-E9EF-49D9-A167-CD863F2B59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BABDE-D5DE-487D-A80C-1AE3988A7686}" type="datetimeFigureOut">
              <a:rPr lang="en-US" smtClean="0"/>
              <a:pPr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2EEF-50D5-49C8-AE88-F56D11DCD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0.jpeg"/><Relationship Id="rId7" Type="http://schemas.openxmlformats.org/officeDocument/2006/relationships/image" Target="../media/image39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4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0.jpeg"/><Relationship Id="rId7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0.jpe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uring pages children huss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438468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otched Right Arrow 4"/>
          <p:cNvSpPr/>
          <p:nvPr/>
        </p:nvSpPr>
        <p:spPr>
          <a:xfrm>
            <a:off x="3962400" y="5334000"/>
            <a:ext cx="914400" cy="38100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505200" y="4648200"/>
            <a:ext cx="1371600" cy="38100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16200000">
            <a:off x="1028700" y="4000500"/>
            <a:ext cx="1828800" cy="38100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8441218">
            <a:off x="2396326" y="3518228"/>
            <a:ext cx="1371600" cy="38100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16200000">
            <a:off x="419100" y="3619500"/>
            <a:ext cx="1524000" cy="38100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Ribbon 9"/>
          <p:cNvSpPr/>
          <p:nvPr/>
        </p:nvSpPr>
        <p:spPr>
          <a:xfrm>
            <a:off x="1981200" y="6248400"/>
            <a:ext cx="2743200" cy="609600"/>
          </a:xfrm>
          <a:prstGeom prst="ribb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Ahlul</a:t>
            </a:r>
            <a:r>
              <a:rPr lang="en-GB" b="1" dirty="0" smtClean="0"/>
              <a:t> </a:t>
            </a:r>
            <a:r>
              <a:rPr lang="en-GB" b="1" dirty="0" err="1" smtClean="0"/>
              <a:t>Kissa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438400"/>
            <a:ext cx="1295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Imam.........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28800" y="2667000"/>
            <a:ext cx="1295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Imam.........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276600" y="2514600"/>
            <a:ext cx="1295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Nabi</a:t>
            </a:r>
            <a:r>
              <a:rPr lang="en-GB" dirty="0" smtClean="0"/>
              <a:t>...........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53000" y="4572000"/>
            <a:ext cx="1295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Lady...........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53000" y="5334000"/>
            <a:ext cx="1295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Imam.........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00600" y="2514600"/>
            <a:ext cx="1447800" cy="190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Write the names of the five people under the cloak</a:t>
            </a:r>
            <a:endParaRPr lang="en-US" dirty="0"/>
          </a:p>
        </p:txBody>
      </p:sp>
      <p:pic>
        <p:nvPicPr>
          <p:cNvPr id="1028" name="Picture 4" descr="Image result for colouring pages hussain"/>
          <p:cNvPicPr>
            <a:picLocks noChangeAspect="1" noChangeArrowheads="1"/>
          </p:cNvPicPr>
          <p:nvPr/>
        </p:nvPicPr>
        <p:blipFill>
          <a:blip r:embed="rId3" cstate="print"/>
          <a:srcRect l="11541" t="10204" b="8163"/>
          <a:stretch>
            <a:fillRect/>
          </a:stretch>
        </p:blipFill>
        <p:spPr bwMode="auto">
          <a:xfrm>
            <a:off x="6477000" y="2667000"/>
            <a:ext cx="23946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Up Arrow Callout 18"/>
          <p:cNvSpPr/>
          <p:nvPr/>
        </p:nvSpPr>
        <p:spPr>
          <a:xfrm>
            <a:off x="4953000" y="5638800"/>
            <a:ext cx="3962400" cy="1219200"/>
          </a:xfrm>
          <a:prstGeom prst="upArrowCallout">
            <a:avLst>
              <a:gd name="adj1" fmla="val 14888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have 12 Imams. Imam Mehdi </a:t>
            </a:r>
            <a:r>
              <a:rPr lang="en-GB" dirty="0" err="1" smtClean="0"/>
              <a:t>aj</a:t>
            </a:r>
            <a:r>
              <a:rPr lang="en-GB" dirty="0" smtClean="0"/>
              <a:t> is our last Imam. He is alive and loves us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0" name="Diagonal Stripe 19"/>
          <p:cNvSpPr/>
          <p:nvPr/>
        </p:nvSpPr>
        <p:spPr>
          <a:xfrm>
            <a:off x="0" y="0"/>
            <a:ext cx="1524000" cy="14478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1</a:t>
            </a:r>
          </a:p>
          <a:p>
            <a:pPr algn="ctr"/>
            <a:r>
              <a:rPr lang="en-GB" sz="2400" b="1" dirty="0" smtClean="0"/>
              <a:t>Prophets and Imams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 rot="18980016">
            <a:off x="-217549" y="30690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Muharram 1440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477000" y="838200"/>
          <a:ext cx="2514600" cy="1744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Choose</a:t>
                      </a:r>
                      <a:r>
                        <a:rPr lang="en-GB" sz="1400" baseline="0" dirty="0" smtClean="0"/>
                        <a:t> a name to fill in the blanks</a:t>
                      </a:r>
                      <a:endParaRPr lang="en-US" sz="140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Nabi</a:t>
                      </a:r>
                      <a:r>
                        <a:rPr lang="en-GB" dirty="0" smtClean="0"/>
                        <a:t> Mohammed </a:t>
                      </a:r>
                      <a:r>
                        <a:rPr lang="en-GB" dirty="0" err="1" smtClean="0"/>
                        <a:t>pbuh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GB" dirty="0" smtClean="0"/>
                        <a:t>Imam Ali as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GB" dirty="0" smtClean="0"/>
                        <a:t>Imam Mehdi </a:t>
                      </a:r>
                      <a:r>
                        <a:rPr lang="en-GB" dirty="0" err="1" smtClean="0"/>
                        <a:t>aj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 rot="19606278">
            <a:off x="6348005" y="2831066"/>
            <a:ext cx="990600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colour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81000" y="1143000"/>
            <a:ext cx="5943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...............................................is the final prophet.</a:t>
            </a:r>
          </a:p>
          <a:p>
            <a:pPr algn="ctr"/>
            <a:r>
              <a:rPr lang="en-GB" dirty="0" smtClean="0"/>
              <a:t>The first Imam is ............................................ while the</a:t>
            </a:r>
          </a:p>
          <a:p>
            <a:pPr algn="ctr"/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and final Imam</a:t>
            </a:r>
            <a:r>
              <a:rPr lang="ar-SA" dirty="0" smtClean="0"/>
              <a:t> </a:t>
            </a:r>
            <a:r>
              <a:rPr lang="en-GB" dirty="0" smtClean="0"/>
              <a:t>is.......................................................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770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Name..........................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09338" y="152400"/>
            <a:ext cx="829062" cy="838200"/>
            <a:chOff x="1685537" y="914400"/>
            <a:chExt cx="1057662" cy="914400"/>
          </a:xfrm>
        </p:grpSpPr>
        <p:pic>
          <p:nvPicPr>
            <p:cNvPr id="32" name="Picture 4" descr="Image result for black fla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21033695">
              <a:off x="1752599" y="916844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>
                  <a:solidFill>
                    <a:schemeClr val="bg1"/>
                  </a:solidFill>
                </a:rPr>
                <a:t>ا</a:t>
              </a:r>
              <a:r>
                <a:rPr lang="ar-SA" b="1" dirty="0" smtClean="0">
                  <a:solidFill>
                    <a:schemeClr val="bg1"/>
                  </a:solidFill>
                </a:rPr>
                <a:t>لعلوية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3" name="Diagonal Stripe 2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4</a:t>
              </a:r>
            </a:p>
            <a:p>
              <a:pPr algn="ctr"/>
              <a:r>
                <a:rPr lang="en-GB" sz="2400" b="1" dirty="0" smtClean="0"/>
                <a:t>Um Al </a:t>
              </a:r>
              <a:r>
                <a:rPr lang="en-GB" sz="2400" b="1" dirty="0" err="1" smtClean="0"/>
                <a:t>Baneen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8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15523" y="3048000"/>
            <a:ext cx="2937934" cy="3810000"/>
            <a:chOff x="-15523" y="3048000"/>
            <a:chExt cx="2937934" cy="3810000"/>
          </a:xfrm>
        </p:grpSpPr>
        <p:pic>
          <p:nvPicPr>
            <p:cNvPr id="11" name="Picture 10" descr="Image result for picture frame colouring"/>
            <p:cNvPicPr>
              <a:picLocks noChangeAspect="1" noChangeArrowheads="1"/>
            </p:cNvPicPr>
            <p:nvPr/>
          </p:nvPicPr>
          <p:blipFill>
            <a:blip r:embed="rId3" cstate="print"/>
            <a:srcRect r="3111" b="4000"/>
            <a:stretch>
              <a:fillRect/>
            </a:stretch>
          </p:blipFill>
          <p:spPr bwMode="auto">
            <a:xfrm>
              <a:off x="0" y="3962400"/>
              <a:ext cx="2922411" cy="2895600"/>
            </a:xfrm>
            <a:prstGeom prst="rect">
              <a:avLst/>
            </a:prstGeom>
            <a:noFill/>
          </p:spPr>
        </p:pic>
        <p:sp>
          <p:nvSpPr>
            <p:cNvPr id="13" name="Horizontal Scroll 12"/>
            <p:cNvSpPr/>
            <p:nvPr/>
          </p:nvSpPr>
          <p:spPr>
            <a:xfrm>
              <a:off x="0" y="3048000"/>
              <a:ext cx="28956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 learn from Um </a:t>
              </a:r>
              <a:r>
                <a:rPr lang="en-GB" sz="1200" dirty="0" err="1" smtClean="0"/>
                <a:t>AlBaneen</a:t>
              </a:r>
              <a:r>
                <a:rPr lang="en-GB" sz="1200" dirty="0" smtClean="0"/>
                <a:t> the influence a mother can have on her children by having values and being a good role model</a:t>
              </a:r>
              <a:r>
                <a:rPr lang="en-GB" sz="1400" dirty="0" smtClean="0"/>
                <a:t>.</a:t>
              </a:r>
              <a:endParaRPr lang="en-US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 rot="19386491">
              <a:off x="-15522" y="4264353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 rot="19386491">
              <a:off x="-15523" y="4264352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362200" y="4191000"/>
            <a:ext cx="381000" cy="2667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Ma</a:t>
            </a:r>
          </a:p>
          <a:p>
            <a:pPr algn="ctr"/>
            <a:r>
              <a:rPr lang="en-GB" sz="1200" dirty="0" smtClean="0"/>
              <a:t>n</a:t>
            </a:r>
          </a:p>
          <a:p>
            <a:pPr algn="ctr"/>
            <a:r>
              <a:rPr lang="en-GB" sz="1200" dirty="0" smtClean="0"/>
              <a:t>n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s&amp;</a:t>
            </a:r>
          </a:p>
          <a:p>
            <a:pPr algn="ctr"/>
            <a:r>
              <a:rPr lang="en-GB" sz="1200" dirty="0" smtClean="0"/>
              <a:t>Mo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a</a:t>
            </a:r>
          </a:p>
          <a:p>
            <a:pPr algn="ctr"/>
            <a:r>
              <a:rPr lang="en-GB" sz="1200" dirty="0" smtClean="0"/>
              <a:t>l</a:t>
            </a:r>
          </a:p>
          <a:p>
            <a:pPr algn="ctr"/>
            <a:r>
              <a:rPr lang="en-GB" sz="1200" dirty="0" smtClean="0"/>
              <a:t>s</a:t>
            </a:r>
            <a:endParaRPr lang="en-US" sz="1200" dirty="0"/>
          </a:p>
        </p:txBody>
      </p:sp>
      <p:pic>
        <p:nvPicPr>
          <p:cNvPr id="15" name="Picture 12" descr="Image result for colouring pages hussa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064" t="4878" r="3617"/>
          <a:stretch>
            <a:fillRect/>
          </a:stretch>
        </p:blipFill>
        <p:spPr bwMode="auto">
          <a:xfrm>
            <a:off x="228600" y="4800600"/>
            <a:ext cx="2028093" cy="197739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7447487" y="762000"/>
            <a:ext cx="1315513" cy="1681720"/>
            <a:chOff x="7447487" y="762000"/>
            <a:chExt cx="1315513" cy="1681720"/>
          </a:xfrm>
        </p:grpSpPr>
        <p:sp>
          <p:nvSpPr>
            <p:cNvPr id="18" name="Rounded Rectangle 17"/>
            <p:cNvSpPr/>
            <p:nvPr/>
          </p:nvSpPr>
          <p:spPr>
            <a:xfrm rot="1076781">
              <a:off x="7447487" y="1702295"/>
              <a:ext cx="1256955" cy="741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Were martyred in Karbala</a:t>
              </a:r>
              <a:endParaRPr lang="en-US" sz="1600" dirty="0"/>
            </a:p>
          </p:txBody>
        </p:sp>
        <p:pic>
          <p:nvPicPr>
            <p:cNvPr id="32770" name="Picture 2" descr="Related image"/>
            <p:cNvPicPr>
              <a:picLocks noChangeAspect="1" noChangeArrowheads="1"/>
            </p:cNvPicPr>
            <p:nvPr/>
          </p:nvPicPr>
          <p:blipFill>
            <a:blip r:embed="rId5" cstate="print"/>
            <a:srcRect t="7812" b="9375"/>
            <a:stretch>
              <a:fillRect/>
            </a:stretch>
          </p:blipFill>
          <p:spPr bwMode="auto">
            <a:xfrm>
              <a:off x="7848600" y="762000"/>
              <a:ext cx="914400" cy="1008278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7315200" y="2743200"/>
            <a:ext cx="1315513" cy="1681720"/>
            <a:chOff x="7447487" y="762000"/>
            <a:chExt cx="1315513" cy="1681720"/>
          </a:xfrm>
        </p:grpSpPr>
        <p:sp>
          <p:nvSpPr>
            <p:cNvPr id="21" name="Rounded Rectangle 20"/>
            <p:cNvSpPr/>
            <p:nvPr/>
          </p:nvSpPr>
          <p:spPr>
            <a:xfrm rot="1076781">
              <a:off x="7447487" y="1702295"/>
              <a:ext cx="1256955" cy="741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Imam Ali as</a:t>
              </a:r>
              <a:endParaRPr lang="en-US" dirty="0"/>
            </a:p>
          </p:txBody>
        </p:sp>
        <p:pic>
          <p:nvPicPr>
            <p:cNvPr id="22" name="Picture 2" descr="Related image"/>
            <p:cNvPicPr>
              <a:picLocks noChangeAspect="1" noChangeArrowheads="1"/>
            </p:cNvPicPr>
            <p:nvPr/>
          </p:nvPicPr>
          <p:blipFill>
            <a:blip r:embed="rId5" cstate="print"/>
            <a:srcRect t="7812" b="9375"/>
            <a:stretch>
              <a:fillRect/>
            </a:stretch>
          </p:blipFill>
          <p:spPr bwMode="auto">
            <a:xfrm>
              <a:off x="7848600" y="762000"/>
              <a:ext cx="914400" cy="1008278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7391400" y="4800600"/>
            <a:ext cx="1315513" cy="1681720"/>
            <a:chOff x="7447487" y="762000"/>
            <a:chExt cx="1315513" cy="1681720"/>
          </a:xfrm>
        </p:grpSpPr>
        <p:sp>
          <p:nvSpPr>
            <p:cNvPr id="24" name="Rounded Rectangle 23"/>
            <p:cNvSpPr/>
            <p:nvPr/>
          </p:nvSpPr>
          <p:spPr>
            <a:xfrm rot="1076781">
              <a:off x="7447487" y="1702295"/>
              <a:ext cx="1256955" cy="741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AlAbbas</a:t>
              </a:r>
              <a:r>
                <a:rPr lang="en-GB" dirty="0" smtClean="0"/>
                <a:t> as</a:t>
              </a:r>
              <a:endParaRPr lang="en-US" dirty="0"/>
            </a:p>
          </p:txBody>
        </p:sp>
        <p:pic>
          <p:nvPicPr>
            <p:cNvPr id="25" name="Picture 2" descr="Related image"/>
            <p:cNvPicPr>
              <a:picLocks noChangeAspect="1" noChangeArrowheads="1"/>
            </p:cNvPicPr>
            <p:nvPr/>
          </p:nvPicPr>
          <p:blipFill>
            <a:blip r:embed="rId5" cstate="print"/>
            <a:srcRect t="7812" b="9375"/>
            <a:stretch>
              <a:fillRect/>
            </a:stretch>
          </p:blipFill>
          <p:spPr bwMode="auto">
            <a:xfrm>
              <a:off x="7848600" y="762000"/>
              <a:ext cx="914400" cy="1008278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 flipH="1">
            <a:off x="5466287" y="914400"/>
            <a:ext cx="1447800" cy="1681720"/>
            <a:chOff x="7447487" y="762000"/>
            <a:chExt cx="1315513" cy="1681720"/>
          </a:xfrm>
        </p:grpSpPr>
        <p:sp>
          <p:nvSpPr>
            <p:cNvPr id="27" name="Rounded Rectangle 26"/>
            <p:cNvSpPr/>
            <p:nvPr/>
          </p:nvSpPr>
          <p:spPr>
            <a:xfrm rot="1076781">
              <a:off x="7447487" y="1702295"/>
              <a:ext cx="1256955" cy="741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Um</a:t>
              </a:r>
              <a:r>
                <a:rPr lang="en-GB" dirty="0" smtClean="0"/>
                <a:t> </a:t>
              </a:r>
              <a:r>
                <a:rPr lang="en-GB" sz="1400" dirty="0" err="1" smtClean="0"/>
                <a:t>AlBaneen</a:t>
              </a:r>
              <a:r>
                <a:rPr lang="en-GB" sz="1400" dirty="0" smtClean="0"/>
                <a:t> was the wife of</a:t>
              </a:r>
              <a:endParaRPr lang="en-US" sz="1400" dirty="0"/>
            </a:p>
          </p:txBody>
        </p:sp>
        <p:pic>
          <p:nvPicPr>
            <p:cNvPr id="28" name="Picture 2" descr="Related image"/>
            <p:cNvPicPr>
              <a:picLocks noChangeAspect="1" noChangeArrowheads="1"/>
            </p:cNvPicPr>
            <p:nvPr/>
          </p:nvPicPr>
          <p:blipFill>
            <a:blip r:embed="rId6" cstate="print"/>
            <a:srcRect t="7812" b="9375"/>
            <a:stretch>
              <a:fillRect/>
            </a:stretch>
          </p:blipFill>
          <p:spPr bwMode="auto">
            <a:xfrm>
              <a:off x="7848600" y="762000"/>
              <a:ext cx="914400" cy="1008278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 flipH="1">
            <a:off x="5334000" y="2895600"/>
            <a:ext cx="1447800" cy="1681720"/>
            <a:chOff x="7447487" y="762000"/>
            <a:chExt cx="1315513" cy="1681720"/>
          </a:xfrm>
        </p:grpSpPr>
        <p:sp>
          <p:nvSpPr>
            <p:cNvPr id="30" name="Rounded Rectangle 29"/>
            <p:cNvSpPr/>
            <p:nvPr/>
          </p:nvSpPr>
          <p:spPr>
            <a:xfrm rot="1076781">
              <a:off x="7447487" y="1702295"/>
              <a:ext cx="1256955" cy="741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She had 4 sons who...</a:t>
              </a:r>
              <a:endParaRPr lang="en-US" dirty="0"/>
            </a:p>
          </p:txBody>
        </p:sp>
        <p:pic>
          <p:nvPicPr>
            <p:cNvPr id="31" name="Picture 2" descr="Related image"/>
            <p:cNvPicPr>
              <a:picLocks noChangeAspect="1" noChangeArrowheads="1"/>
            </p:cNvPicPr>
            <p:nvPr/>
          </p:nvPicPr>
          <p:blipFill>
            <a:blip r:embed="rId6" cstate="print"/>
            <a:srcRect t="7812" b="9375"/>
            <a:stretch>
              <a:fillRect/>
            </a:stretch>
          </p:blipFill>
          <p:spPr bwMode="auto">
            <a:xfrm>
              <a:off x="7848600" y="762000"/>
              <a:ext cx="914400" cy="1008278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 flipH="1">
            <a:off x="5410200" y="4953000"/>
            <a:ext cx="1447800" cy="1681720"/>
            <a:chOff x="7447487" y="762000"/>
            <a:chExt cx="1315513" cy="1681720"/>
          </a:xfrm>
        </p:grpSpPr>
        <p:sp>
          <p:nvSpPr>
            <p:cNvPr id="33" name="Rounded Rectangle 32"/>
            <p:cNvSpPr/>
            <p:nvPr/>
          </p:nvSpPr>
          <p:spPr>
            <a:xfrm rot="1076781">
              <a:off x="7447487" y="1702295"/>
              <a:ext cx="1256955" cy="741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She is the mother of...</a:t>
              </a:r>
              <a:endParaRPr lang="en-US" dirty="0"/>
            </a:p>
          </p:txBody>
        </p:sp>
        <p:pic>
          <p:nvPicPr>
            <p:cNvPr id="34" name="Picture 2" descr="Related image"/>
            <p:cNvPicPr>
              <a:picLocks noChangeAspect="1" noChangeArrowheads="1"/>
            </p:cNvPicPr>
            <p:nvPr/>
          </p:nvPicPr>
          <p:blipFill>
            <a:blip r:embed="rId6" cstate="print"/>
            <a:srcRect t="7812" b="9375"/>
            <a:stretch>
              <a:fillRect/>
            </a:stretch>
          </p:blipFill>
          <p:spPr bwMode="auto">
            <a:xfrm>
              <a:off x="7848600" y="762000"/>
              <a:ext cx="914400" cy="1008278"/>
            </a:xfrm>
            <a:prstGeom prst="rect">
              <a:avLst/>
            </a:prstGeom>
            <a:noFill/>
          </p:spPr>
        </p:pic>
      </p:grpSp>
      <p:sp>
        <p:nvSpPr>
          <p:cNvPr id="36" name="TextBox 35"/>
          <p:cNvSpPr txBox="1"/>
          <p:nvPr/>
        </p:nvSpPr>
        <p:spPr>
          <a:xfrm>
            <a:off x="6629400" y="114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Connect</a:t>
            </a:r>
            <a:endParaRPr lang="en-US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124200" y="990600"/>
          <a:ext cx="21336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2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44" b="9693"/>
          <a:stretch>
            <a:fillRect/>
          </a:stretch>
        </p:blipFill>
        <p:spPr bwMode="auto">
          <a:xfrm rot="20504597" flipH="1">
            <a:off x="79748" y="671755"/>
            <a:ext cx="862350" cy="1106156"/>
          </a:xfrm>
          <a:prstGeom prst="rect">
            <a:avLst/>
          </a:prstGeom>
          <a:noFill/>
        </p:spPr>
      </p:pic>
      <p:sp>
        <p:nvSpPr>
          <p:cNvPr id="49" name="Oval Callout 48"/>
          <p:cNvSpPr/>
          <p:nvPr/>
        </p:nvSpPr>
        <p:spPr>
          <a:xfrm>
            <a:off x="990600" y="990600"/>
            <a:ext cx="2057400" cy="1981200"/>
          </a:xfrm>
          <a:prstGeom prst="wedgeEllipseCallout">
            <a:avLst>
              <a:gd name="adj1" fmla="val -59149"/>
              <a:gd name="adj2" fmla="val -131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Sons</a:t>
            </a:r>
          </a:p>
          <a:p>
            <a:pPr algn="ctr"/>
            <a:r>
              <a:rPr lang="en-GB" dirty="0" smtClean="0"/>
              <a:t>Four</a:t>
            </a:r>
          </a:p>
          <a:p>
            <a:pPr algn="ctr"/>
            <a:r>
              <a:rPr lang="en-GB" dirty="0" err="1" smtClean="0"/>
              <a:t>Baneen</a:t>
            </a:r>
            <a:endParaRPr lang="en-GB" dirty="0" smtClean="0"/>
          </a:p>
          <a:p>
            <a:pPr algn="ctr"/>
            <a:r>
              <a:rPr lang="en-GB" dirty="0" err="1" smtClean="0"/>
              <a:t>Abbas</a:t>
            </a:r>
            <a:endParaRPr lang="en-GB" dirty="0" smtClean="0"/>
          </a:p>
          <a:p>
            <a:pPr algn="ctr"/>
            <a:r>
              <a:rPr lang="en-GB" dirty="0" smtClean="0"/>
              <a:t>Ali</a:t>
            </a:r>
          </a:p>
          <a:p>
            <a:pPr algn="ctr"/>
            <a:r>
              <a:rPr lang="en-GB" dirty="0" smtClean="0"/>
              <a:t>Karbala</a:t>
            </a:r>
            <a:endParaRPr lang="en-US" dirty="0"/>
          </a:p>
        </p:txBody>
      </p:sp>
      <p:sp>
        <p:nvSpPr>
          <p:cNvPr id="50" name="Oval Callout 49"/>
          <p:cNvSpPr/>
          <p:nvPr/>
        </p:nvSpPr>
        <p:spPr>
          <a:xfrm>
            <a:off x="0" y="1981200"/>
            <a:ext cx="1295400" cy="1143000"/>
          </a:xfrm>
          <a:prstGeom prst="wedgeEllipseCallout">
            <a:avLst>
              <a:gd name="adj1" fmla="val 3645"/>
              <a:gd name="adj2" fmla="val -629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these 6 words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2514600" y="1752600"/>
            <a:ext cx="3810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362200" cy="2819400"/>
            <a:chOff x="381000" y="914400"/>
            <a:chExt cx="2362200" cy="2819400"/>
          </a:xfrm>
        </p:grpSpPr>
        <p:pic>
          <p:nvPicPr>
            <p:cNvPr id="2" name="Picture 14" descr="Image result for boy muslim colouring p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2362200" cy="254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Horizontal Scroll 2"/>
            <p:cNvSpPr/>
            <p:nvPr/>
          </p:nvSpPr>
          <p:spPr>
            <a:xfrm>
              <a:off x="381000" y="2743200"/>
              <a:ext cx="2362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 say Thank You Allah for all His blessings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4038600"/>
            <a:ext cx="2362200" cy="2819400"/>
            <a:chOff x="381000" y="914400"/>
            <a:chExt cx="2362200" cy="2819400"/>
          </a:xfrm>
        </p:grpSpPr>
        <p:pic>
          <p:nvPicPr>
            <p:cNvPr id="7" name="Picture 14" descr="Image result for boy muslim colouring p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2362200" cy="254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Horizontal Scroll 7"/>
            <p:cNvSpPr/>
            <p:nvPr/>
          </p:nvSpPr>
          <p:spPr>
            <a:xfrm>
              <a:off x="381000" y="2743200"/>
              <a:ext cx="2362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 say Thank You Allah for all His blessings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19400" y="0"/>
            <a:ext cx="2362200" cy="2819400"/>
            <a:chOff x="381000" y="914400"/>
            <a:chExt cx="2362200" cy="2819400"/>
          </a:xfrm>
        </p:grpSpPr>
        <p:pic>
          <p:nvPicPr>
            <p:cNvPr id="10" name="Picture 14" descr="Image result for boy muslim colouring p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2362200" cy="254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Horizontal Scroll 10"/>
            <p:cNvSpPr/>
            <p:nvPr/>
          </p:nvSpPr>
          <p:spPr>
            <a:xfrm>
              <a:off x="381000" y="2743200"/>
              <a:ext cx="2362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 say Thank You Allah for all His blessings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9400" y="4038600"/>
            <a:ext cx="2362200" cy="2819400"/>
            <a:chOff x="381000" y="914400"/>
            <a:chExt cx="2362200" cy="2819400"/>
          </a:xfrm>
        </p:grpSpPr>
        <p:pic>
          <p:nvPicPr>
            <p:cNvPr id="13" name="Picture 14" descr="Image result for boy muslim colouring p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2362200" cy="254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Horizontal Scroll 13"/>
            <p:cNvSpPr/>
            <p:nvPr/>
          </p:nvSpPr>
          <p:spPr>
            <a:xfrm>
              <a:off x="381000" y="2743200"/>
              <a:ext cx="2362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 say Thank You Allah for all His blessings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86400" y="0"/>
            <a:ext cx="2362200" cy="2819400"/>
            <a:chOff x="381000" y="914400"/>
            <a:chExt cx="2362200" cy="2819400"/>
          </a:xfrm>
        </p:grpSpPr>
        <p:pic>
          <p:nvPicPr>
            <p:cNvPr id="16" name="Picture 14" descr="Image result for boy muslim colouring p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2362200" cy="254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Horizontal Scroll 16"/>
            <p:cNvSpPr/>
            <p:nvPr/>
          </p:nvSpPr>
          <p:spPr>
            <a:xfrm>
              <a:off x="381000" y="2743200"/>
              <a:ext cx="2362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 say Thank You Allah for all His blessings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0" y="4038600"/>
            <a:ext cx="2362200" cy="2819400"/>
            <a:chOff x="381000" y="914400"/>
            <a:chExt cx="2362200" cy="2819400"/>
          </a:xfrm>
        </p:grpSpPr>
        <p:pic>
          <p:nvPicPr>
            <p:cNvPr id="19" name="Picture 14" descr="Image result for boy muslim colouring p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914400"/>
              <a:ext cx="2362200" cy="254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Horizontal Scroll 19"/>
            <p:cNvSpPr/>
            <p:nvPr/>
          </p:nvSpPr>
          <p:spPr>
            <a:xfrm>
              <a:off x="381000" y="2743200"/>
              <a:ext cx="2362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We say Thank You Allah for all His blessings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85800" y="3048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Each child is given a picture to colour and stick on a popsicle stick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2667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4</a:t>
            </a:r>
            <a:endParaRPr lang="en-US" dirty="0"/>
          </a:p>
        </p:txBody>
      </p:sp>
      <p:grpSp>
        <p:nvGrpSpPr>
          <p:cNvPr id="23" name="Group 30"/>
          <p:cNvGrpSpPr/>
          <p:nvPr/>
        </p:nvGrpSpPr>
        <p:grpSpPr>
          <a:xfrm>
            <a:off x="2895600" y="5486400"/>
            <a:ext cx="524262" cy="609600"/>
            <a:chOff x="1685537" y="914400"/>
            <a:chExt cx="1057662" cy="914400"/>
          </a:xfrm>
        </p:grpSpPr>
        <p:pic>
          <p:nvPicPr>
            <p:cNvPr id="24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5562600" y="5486400"/>
            <a:ext cx="524262" cy="609600"/>
            <a:chOff x="1685537" y="914400"/>
            <a:chExt cx="1057662" cy="914400"/>
          </a:xfrm>
        </p:grpSpPr>
        <p:pic>
          <p:nvPicPr>
            <p:cNvPr id="27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152400" y="5486400"/>
            <a:ext cx="524262" cy="609600"/>
            <a:chOff x="1685537" y="914400"/>
            <a:chExt cx="1057662" cy="914400"/>
          </a:xfrm>
        </p:grpSpPr>
        <p:pic>
          <p:nvPicPr>
            <p:cNvPr id="30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0" y="1447800"/>
            <a:ext cx="524262" cy="609600"/>
            <a:chOff x="1685537" y="914400"/>
            <a:chExt cx="1057662" cy="914400"/>
          </a:xfrm>
        </p:grpSpPr>
        <p:pic>
          <p:nvPicPr>
            <p:cNvPr id="33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2895600" y="1447800"/>
            <a:ext cx="524262" cy="609600"/>
            <a:chOff x="1685537" y="914400"/>
            <a:chExt cx="1057662" cy="914400"/>
          </a:xfrm>
        </p:grpSpPr>
        <p:pic>
          <p:nvPicPr>
            <p:cNvPr id="36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5562600" y="1447800"/>
            <a:ext cx="524262" cy="609600"/>
            <a:chOff x="1685537" y="914400"/>
            <a:chExt cx="1057662" cy="914400"/>
          </a:xfrm>
        </p:grpSpPr>
        <p:pic>
          <p:nvPicPr>
            <p:cNvPr id="39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62000" y="2971800"/>
            <a:ext cx="351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Needs:  colours glue popsicle sticks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4</a:t>
            </a:r>
          </a:p>
          <a:p>
            <a:pPr algn="ctr"/>
            <a:r>
              <a:rPr lang="en-GB" sz="2400" b="1" dirty="0" smtClean="0"/>
              <a:t>Um Al </a:t>
            </a:r>
            <a:r>
              <a:rPr lang="en-GB" sz="2400" b="1" dirty="0" err="1" smtClean="0"/>
              <a:t>Baneen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gonal Stripe 19"/>
          <p:cNvSpPr/>
          <p:nvPr/>
        </p:nvSpPr>
        <p:spPr>
          <a:xfrm>
            <a:off x="0" y="0"/>
            <a:ext cx="1524000" cy="14478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5</a:t>
            </a:r>
          </a:p>
          <a:p>
            <a:pPr algn="ctr"/>
            <a:r>
              <a:rPr lang="en-GB" sz="2400" b="1" dirty="0" smtClean="0"/>
              <a:t>Muslim Bin </a:t>
            </a:r>
            <a:r>
              <a:rPr lang="en-GB" sz="2400" b="1" dirty="0" err="1" smtClean="0"/>
              <a:t>Akeel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 rot="18980016">
            <a:off x="-217549" y="30690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Muharram 1440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Name..........................</a:t>
            </a:r>
            <a:endParaRPr lang="en-US" dirty="0"/>
          </a:p>
        </p:txBody>
      </p:sp>
      <p:grpSp>
        <p:nvGrpSpPr>
          <p:cNvPr id="2" name="Group 30"/>
          <p:cNvGrpSpPr/>
          <p:nvPr/>
        </p:nvGrpSpPr>
        <p:grpSpPr>
          <a:xfrm>
            <a:off x="1609338" y="152400"/>
            <a:ext cx="829062" cy="838200"/>
            <a:chOff x="1685537" y="914400"/>
            <a:chExt cx="1057662" cy="914400"/>
          </a:xfrm>
        </p:grpSpPr>
        <p:pic>
          <p:nvPicPr>
            <p:cNvPr id="32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21033695">
              <a:off x="1752599" y="916844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>
                  <a:solidFill>
                    <a:schemeClr val="bg1"/>
                  </a:solidFill>
                </a:rPr>
                <a:t>ا</a:t>
              </a:r>
              <a:r>
                <a:rPr lang="ar-SA" b="1" dirty="0" smtClean="0">
                  <a:solidFill>
                    <a:schemeClr val="bg1"/>
                  </a:solidFill>
                </a:rPr>
                <a:t>لعلوية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18" descr="Image result for  muslim colou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7200"/>
            <a:ext cx="2438399" cy="3048000"/>
          </a:xfrm>
          <a:prstGeom prst="rect">
            <a:avLst/>
          </a:prstGeom>
          <a:noFill/>
        </p:spPr>
      </p:pic>
      <p:pic>
        <p:nvPicPr>
          <p:cNvPr id="13" name="Picture 6" descr="Image result for hazrat Zainab colouring images"/>
          <p:cNvPicPr>
            <a:picLocks noChangeAspect="1" noChangeArrowheads="1"/>
          </p:cNvPicPr>
          <p:nvPr/>
        </p:nvPicPr>
        <p:blipFill>
          <a:blip r:embed="rId5" cstate="print"/>
          <a:srcRect l="19048" t="11809" r="9524" b="17990"/>
          <a:stretch>
            <a:fillRect/>
          </a:stretch>
        </p:blipFill>
        <p:spPr bwMode="auto">
          <a:xfrm>
            <a:off x="6370178" y="762000"/>
            <a:ext cx="2011822" cy="2870200"/>
          </a:xfrm>
          <a:prstGeom prst="rect">
            <a:avLst/>
          </a:prstGeom>
          <a:noFill/>
        </p:spPr>
      </p:pic>
      <p:sp>
        <p:nvSpPr>
          <p:cNvPr id="6148" name="AutoShape 4" descr="Image result for man on horse colo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olded Corner 15"/>
          <p:cNvSpPr/>
          <p:nvPr/>
        </p:nvSpPr>
        <p:spPr>
          <a:xfrm>
            <a:off x="3505200" y="990600"/>
            <a:ext cx="2514600" cy="20574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Fill in the blanks:</a:t>
            </a:r>
          </a:p>
          <a:p>
            <a:pPr algn="ctr"/>
            <a:r>
              <a:rPr lang="en-GB" dirty="0" smtClean="0"/>
              <a:t>Muslim Bin </a:t>
            </a:r>
            <a:r>
              <a:rPr lang="en-GB" dirty="0" err="1" smtClean="0"/>
              <a:t>Akeel</a:t>
            </a:r>
            <a:r>
              <a:rPr lang="en-GB" dirty="0" smtClean="0"/>
              <a:t> travelled from .............. to ................... </a:t>
            </a:r>
          </a:p>
          <a:p>
            <a:pPr algn="ctr"/>
            <a:r>
              <a:rPr lang="en-GB" dirty="0" smtClean="0"/>
              <a:t>to gather the supporters of Imam................as</a:t>
            </a:r>
            <a:endParaRPr lang="en-US" dirty="0"/>
          </a:p>
        </p:txBody>
      </p:sp>
      <p:sp>
        <p:nvSpPr>
          <p:cNvPr id="17" name="Horizontal Scroll 16"/>
          <p:cNvSpPr/>
          <p:nvPr/>
        </p:nvSpPr>
        <p:spPr>
          <a:xfrm>
            <a:off x="685800" y="3429000"/>
            <a:ext cx="2286000" cy="6096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Kufa</a:t>
            </a:r>
            <a:endParaRPr lang="en-US" dirty="0"/>
          </a:p>
        </p:txBody>
      </p:sp>
      <p:sp>
        <p:nvSpPr>
          <p:cNvPr id="18" name="Horizontal Scroll 17"/>
          <p:cNvSpPr/>
          <p:nvPr/>
        </p:nvSpPr>
        <p:spPr>
          <a:xfrm>
            <a:off x="6172200" y="3429000"/>
            <a:ext cx="2286000" cy="6096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Madinat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19" name="Picture 10" descr="Image result for hazrat Zainab colouring images"/>
          <p:cNvPicPr>
            <a:picLocks noChangeAspect="1" noChangeArrowheads="1"/>
          </p:cNvPicPr>
          <p:nvPr/>
        </p:nvPicPr>
        <p:blipFill>
          <a:blip r:embed="rId6" cstate="print"/>
          <a:srcRect l="43529" t="20535" r="30802" b="43529"/>
          <a:stretch>
            <a:fillRect/>
          </a:stretch>
        </p:blipFill>
        <p:spPr bwMode="auto">
          <a:xfrm flipH="1">
            <a:off x="3657600" y="2895600"/>
            <a:ext cx="762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Horizontal Scroll 20"/>
          <p:cNvSpPr/>
          <p:nvPr/>
        </p:nvSpPr>
        <p:spPr>
          <a:xfrm>
            <a:off x="4572000" y="3200400"/>
            <a:ext cx="1447800" cy="6096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Hussain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16200000">
            <a:off x="-419100" y="23241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Dot to dot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5400000">
            <a:off x="7962900" y="2095500"/>
            <a:ext cx="1447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colour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5943600" y="1600200"/>
            <a:ext cx="914400" cy="3048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2514600" y="1752600"/>
            <a:ext cx="914400" cy="30480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-15522" y="3962400"/>
            <a:ext cx="4511322" cy="2895600"/>
            <a:chOff x="-15522" y="3962400"/>
            <a:chExt cx="4511322" cy="2895600"/>
          </a:xfrm>
        </p:grpSpPr>
        <p:pic>
          <p:nvPicPr>
            <p:cNvPr id="29" name="Picture 28" descr="Image result for picture frame colouring"/>
            <p:cNvPicPr>
              <a:picLocks noChangeAspect="1" noChangeArrowheads="1"/>
            </p:cNvPicPr>
            <p:nvPr/>
          </p:nvPicPr>
          <p:blipFill>
            <a:blip r:embed="rId7" cstate="print"/>
            <a:srcRect r="3111" b="4000"/>
            <a:stretch>
              <a:fillRect/>
            </a:stretch>
          </p:blipFill>
          <p:spPr bwMode="auto">
            <a:xfrm>
              <a:off x="0" y="3962400"/>
              <a:ext cx="2922411" cy="2895600"/>
            </a:xfrm>
            <a:prstGeom prst="rect">
              <a:avLst/>
            </a:prstGeom>
            <a:noFill/>
          </p:spPr>
        </p:pic>
        <p:sp>
          <p:nvSpPr>
            <p:cNvPr id="31" name="Horizontal Scroll 30"/>
            <p:cNvSpPr/>
            <p:nvPr/>
          </p:nvSpPr>
          <p:spPr>
            <a:xfrm>
              <a:off x="2895600" y="3962400"/>
              <a:ext cx="1600200" cy="2895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I learn from Imam </a:t>
              </a:r>
              <a:r>
                <a:rPr lang="en-GB" sz="1400" dirty="0" err="1" smtClean="0"/>
                <a:t>Hussain</a:t>
              </a:r>
              <a:r>
                <a:rPr lang="en-GB" sz="1400" dirty="0" smtClean="0"/>
                <a:t> as that reading and understanding the Holy Quran is important to every Muslim.</a:t>
              </a:r>
              <a:endParaRPr lang="en-US" sz="1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62200" y="4191000"/>
              <a:ext cx="381000" cy="2667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Ma</a:t>
              </a:r>
            </a:p>
            <a:p>
              <a:pPr algn="ctr"/>
              <a:r>
                <a:rPr lang="en-GB" sz="1200" dirty="0" smtClean="0"/>
                <a:t>n</a:t>
              </a:r>
            </a:p>
            <a:p>
              <a:pPr algn="ctr"/>
              <a:r>
                <a:rPr lang="en-GB" sz="1200" dirty="0" smtClean="0"/>
                <a:t>n</a:t>
              </a:r>
            </a:p>
            <a:p>
              <a:pPr algn="ctr"/>
              <a:r>
                <a:rPr lang="en-GB" sz="1200" dirty="0" smtClean="0"/>
                <a:t>R</a:t>
              </a:r>
            </a:p>
            <a:p>
              <a:pPr algn="ctr"/>
              <a:r>
                <a:rPr lang="en-GB" sz="1200" dirty="0" smtClean="0"/>
                <a:t>R</a:t>
              </a:r>
            </a:p>
            <a:p>
              <a:pPr algn="ctr"/>
              <a:r>
                <a:rPr lang="en-GB" sz="1200" dirty="0" smtClean="0"/>
                <a:t>s&amp;</a:t>
              </a:r>
            </a:p>
            <a:p>
              <a:pPr algn="ctr"/>
              <a:r>
                <a:rPr lang="en-GB" sz="1200" dirty="0" smtClean="0"/>
                <a:t>Mo</a:t>
              </a:r>
            </a:p>
            <a:p>
              <a:pPr algn="ctr"/>
              <a:r>
                <a:rPr lang="en-GB" sz="1200" dirty="0" smtClean="0"/>
                <a:t>r</a:t>
              </a:r>
            </a:p>
            <a:p>
              <a:pPr algn="ctr"/>
              <a:r>
                <a:rPr lang="en-GB" sz="1200" dirty="0" smtClean="0"/>
                <a:t>a</a:t>
              </a:r>
            </a:p>
            <a:p>
              <a:pPr algn="ctr"/>
              <a:r>
                <a:rPr lang="en-GB" sz="1200" dirty="0" smtClean="0"/>
                <a:t>l</a:t>
              </a:r>
            </a:p>
            <a:p>
              <a:pPr algn="ctr"/>
              <a:r>
                <a:rPr lang="en-GB" sz="1200" dirty="0" smtClean="0"/>
                <a:t>s</a:t>
              </a:r>
              <a:endParaRPr lang="en-US" sz="1200" dirty="0"/>
            </a:p>
          </p:txBody>
        </p:sp>
        <p:sp>
          <p:nvSpPr>
            <p:cNvPr id="35" name="Rounded Rectangle 34"/>
            <p:cNvSpPr/>
            <p:nvPr/>
          </p:nvSpPr>
          <p:spPr>
            <a:xfrm rot="19386491">
              <a:off x="-15522" y="4264353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</p:grpSp>
      <p:pic>
        <p:nvPicPr>
          <p:cNvPr id="36" name="Picture 4" descr="Image result for muslim colouring pag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999" y="4648200"/>
            <a:ext cx="1803311" cy="2029610"/>
          </a:xfrm>
          <a:prstGeom prst="rect">
            <a:avLst/>
          </a:prstGeom>
          <a:noFill/>
        </p:spPr>
      </p:pic>
      <p:sp>
        <p:nvSpPr>
          <p:cNvPr id="6152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Related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038600"/>
            <a:ext cx="1905000" cy="1905000"/>
          </a:xfrm>
          <a:prstGeom prst="rect">
            <a:avLst/>
          </a:prstGeom>
          <a:noFill/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4572000" y="4114800"/>
          <a:ext cx="2514600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315200" y="6019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Find the above words in the Word search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 rot="18730351">
            <a:off x="7333792" y="442414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Kufa</a:t>
            </a:r>
            <a:endParaRPr lang="en-GB" sz="1400" dirty="0" smtClean="0"/>
          </a:p>
          <a:p>
            <a:pPr algn="ctr"/>
            <a:r>
              <a:rPr lang="en-GB" sz="1400" dirty="0" smtClean="0"/>
              <a:t>Quran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 rot="18872935">
            <a:off x="7973798" y="49506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Muslim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 rot="3018077">
            <a:off x="7370245" y="536670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Imam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 rot="2697088">
            <a:off x="8308705" y="443761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letter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 rot="18872935">
            <a:off x="7190002" y="4159595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Madina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letter paper colou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8529"/>
            <a:ext cx="4343400" cy="56208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0386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Dear Imam Mehdi,</a:t>
            </a:r>
          </a:p>
          <a:p>
            <a:r>
              <a:rPr lang="en-GB" dirty="0" smtClean="0"/>
              <a:t>I love you very much and </a:t>
            </a:r>
          </a:p>
          <a:p>
            <a:r>
              <a:rPr lang="en-GB" dirty="0" smtClean="0"/>
              <a:t>when you appear, I will be your supporter.</a:t>
            </a:r>
          </a:p>
          <a:p>
            <a:endParaRPr lang="en-GB" dirty="0" smtClean="0"/>
          </a:p>
          <a:p>
            <a:r>
              <a:rPr lang="en-GB" dirty="0" smtClean="0"/>
              <a:t>Love from</a:t>
            </a:r>
          </a:p>
          <a:p>
            <a:r>
              <a:rPr lang="en-GB" dirty="0" smtClean="0"/>
              <a:t>......................</a:t>
            </a:r>
            <a:endParaRPr lang="en-US" dirty="0"/>
          </a:p>
        </p:txBody>
      </p:sp>
      <p:pic>
        <p:nvPicPr>
          <p:cNvPr id="5" name="Picture 4" descr="Image result for colouring pages hussain"/>
          <p:cNvPicPr>
            <a:picLocks noChangeAspect="1" noChangeArrowheads="1"/>
          </p:cNvPicPr>
          <p:nvPr/>
        </p:nvPicPr>
        <p:blipFill>
          <a:blip r:embed="rId3" cstate="print"/>
          <a:srcRect l="11541" t="26132" b="8163"/>
          <a:stretch>
            <a:fillRect/>
          </a:stretch>
        </p:blipFill>
        <p:spPr bwMode="auto">
          <a:xfrm>
            <a:off x="1066800" y="1676400"/>
            <a:ext cx="2089847" cy="219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Image result for letter paper colou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4343400" cy="56208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4020671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Dear Imam Mehdi,</a:t>
            </a:r>
          </a:p>
          <a:p>
            <a:r>
              <a:rPr lang="en-GB" dirty="0" smtClean="0"/>
              <a:t>I love you very much and </a:t>
            </a:r>
          </a:p>
          <a:p>
            <a:r>
              <a:rPr lang="en-GB" dirty="0" smtClean="0"/>
              <a:t>when you appear, I will be your supporter.</a:t>
            </a:r>
          </a:p>
          <a:p>
            <a:endParaRPr lang="en-GB" dirty="0" smtClean="0"/>
          </a:p>
          <a:p>
            <a:r>
              <a:rPr lang="en-GB" dirty="0" smtClean="0"/>
              <a:t>Love from</a:t>
            </a:r>
          </a:p>
          <a:p>
            <a:r>
              <a:rPr lang="en-GB" dirty="0" smtClean="0"/>
              <a:t>......................</a:t>
            </a:r>
            <a:endParaRPr lang="en-US" dirty="0"/>
          </a:p>
        </p:txBody>
      </p:sp>
      <p:pic>
        <p:nvPicPr>
          <p:cNvPr id="8" name="Picture 7" descr="Image result for colouring pages hussain"/>
          <p:cNvPicPr>
            <a:picLocks noChangeAspect="1" noChangeArrowheads="1"/>
          </p:cNvPicPr>
          <p:nvPr/>
        </p:nvPicPr>
        <p:blipFill>
          <a:blip r:embed="rId3" cstate="print"/>
          <a:srcRect l="11541" t="26132" b="8163"/>
          <a:stretch>
            <a:fillRect/>
          </a:stretch>
        </p:blipFill>
        <p:spPr bwMode="auto">
          <a:xfrm>
            <a:off x="5638800" y="1658471"/>
            <a:ext cx="2089847" cy="219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30"/>
          <p:cNvGrpSpPr/>
          <p:nvPr/>
        </p:nvGrpSpPr>
        <p:grpSpPr>
          <a:xfrm>
            <a:off x="3276600" y="5562600"/>
            <a:ext cx="676662" cy="685800"/>
            <a:chOff x="1685537" y="914400"/>
            <a:chExt cx="1057662" cy="914400"/>
          </a:xfrm>
        </p:grpSpPr>
        <p:pic>
          <p:nvPicPr>
            <p:cNvPr id="10" name="Picture 4" descr="Image result for black fla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7848600" y="5562600"/>
            <a:ext cx="676662" cy="685800"/>
            <a:chOff x="1685537" y="914400"/>
            <a:chExt cx="1057662" cy="914400"/>
          </a:xfrm>
        </p:grpSpPr>
        <p:pic>
          <p:nvPicPr>
            <p:cNvPr id="13" name="Picture 4" descr="Image result for black fla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5</a:t>
            </a:r>
          </a:p>
          <a:p>
            <a:r>
              <a:rPr lang="en-GB" dirty="0" smtClean="0"/>
              <a:t>Each child is given a letter sheet and envelope, to fill in and colour then place in the envelope</a:t>
            </a:r>
          </a:p>
          <a:p>
            <a:r>
              <a:rPr lang="en-GB" dirty="0" smtClean="0"/>
              <a:t>Needed: colours scissors envelopes and a lot of love!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581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5</a:t>
            </a:r>
          </a:p>
          <a:p>
            <a:pPr algn="ctr"/>
            <a:r>
              <a:rPr lang="en-GB" sz="2400" b="1" dirty="0" smtClean="0"/>
              <a:t>Muslim Bin </a:t>
            </a:r>
            <a:r>
              <a:rPr lang="en-GB" sz="2400" b="1" dirty="0" err="1" smtClean="0"/>
              <a:t>Akeel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 b="13656"/>
          <a:stretch>
            <a:fillRect/>
          </a:stretch>
        </p:blipFill>
        <p:spPr bwMode="auto">
          <a:xfrm>
            <a:off x="3657600" y="762000"/>
            <a:ext cx="5029200" cy="2362200"/>
          </a:xfrm>
          <a:prstGeom prst="rect">
            <a:avLst/>
          </a:prstGeom>
          <a:noFill/>
        </p:spPr>
      </p:pic>
      <p:sp>
        <p:nvSpPr>
          <p:cNvPr id="39" name="Oval Callout 38"/>
          <p:cNvSpPr/>
          <p:nvPr/>
        </p:nvSpPr>
        <p:spPr>
          <a:xfrm>
            <a:off x="2971800" y="2819400"/>
            <a:ext cx="990600" cy="2133600"/>
          </a:xfrm>
          <a:prstGeom prst="wedgeEllipseCallout">
            <a:avLst>
              <a:gd name="adj1" fmla="val -227284"/>
              <a:gd name="adj2" fmla="val -7783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Help the girl find her way to the Holy </a:t>
            </a:r>
            <a:r>
              <a:rPr lang="en-GB" sz="1400" dirty="0" err="1" smtClean="0"/>
              <a:t>Kaaba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-15522" y="3048000"/>
            <a:ext cx="2937933" cy="3810000"/>
            <a:chOff x="-15522" y="3048000"/>
            <a:chExt cx="2937933" cy="3810000"/>
          </a:xfrm>
        </p:grpSpPr>
        <p:pic>
          <p:nvPicPr>
            <p:cNvPr id="4" name="Picture 10" descr="Image result for picture frame colouring"/>
            <p:cNvPicPr>
              <a:picLocks noChangeAspect="1" noChangeArrowheads="1"/>
            </p:cNvPicPr>
            <p:nvPr/>
          </p:nvPicPr>
          <p:blipFill>
            <a:blip r:embed="rId3" cstate="print"/>
            <a:srcRect r="3111" b="4000"/>
            <a:stretch>
              <a:fillRect/>
            </a:stretch>
          </p:blipFill>
          <p:spPr bwMode="auto">
            <a:xfrm>
              <a:off x="0" y="3962400"/>
              <a:ext cx="2922411" cy="2895600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 rot="19386491">
              <a:off x="-15522" y="4264353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0" y="3048000"/>
              <a:ext cx="28956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I learn from Imam </a:t>
              </a:r>
              <a:r>
                <a:rPr lang="en-GB" sz="1400" dirty="0" err="1" smtClean="0"/>
                <a:t>Hussain</a:t>
              </a:r>
              <a:r>
                <a:rPr lang="en-GB" sz="1400" dirty="0" smtClean="0"/>
                <a:t> as to be nice to everyone, no matter what their religion, colour or race</a:t>
              </a:r>
              <a:endParaRPr lang="en-US" sz="1400" dirty="0"/>
            </a:p>
          </p:txBody>
        </p:sp>
      </p:grpSp>
      <p:pic>
        <p:nvPicPr>
          <p:cNvPr id="9" name="Picture 22" descr="Image result for imam colouring pag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11"/>
          <a:stretch>
            <a:fillRect/>
          </a:stretch>
        </p:blipFill>
        <p:spPr bwMode="auto">
          <a:xfrm>
            <a:off x="0" y="4584622"/>
            <a:ext cx="2406233" cy="227337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 rot="19386491">
            <a:off x="-15522" y="4264353"/>
            <a:ext cx="1112514" cy="319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colour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362200" y="4191000"/>
            <a:ext cx="381000" cy="2667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Ma</a:t>
            </a:r>
          </a:p>
          <a:p>
            <a:pPr algn="ctr"/>
            <a:r>
              <a:rPr lang="en-GB" sz="1200" dirty="0" smtClean="0"/>
              <a:t>n</a:t>
            </a:r>
          </a:p>
          <a:p>
            <a:pPr algn="ctr"/>
            <a:r>
              <a:rPr lang="en-GB" sz="1200" dirty="0" smtClean="0"/>
              <a:t>n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s&amp;</a:t>
            </a:r>
          </a:p>
          <a:p>
            <a:pPr algn="ctr"/>
            <a:r>
              <a:rPr lang="en-GB" sz="1200" dirty="0" smtClean="0"/>
              <a:t>Mo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a</a:t>
            </a:r>
          </a:p>
          <a:p>
            <a:pPr algn="ctr"/>
            <a:r>
              <a:rPr lang="en-GB" sz="1200" dirty="0" smtClean="0"/>
              <a:t>l</a:t>
            </a:r>
          </a:p>
          <a:p>
            <a:pPr algn="ctr"/>
            <a:r>
              <a:rPr lang="en-GB" sz="1200" dirty="0" smtClean="0"/>
              <a:t>s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17" name="Diagonal Stripe 16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orizontal Scroll 17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6</a:t>
              </a:r>
            </a:p>
            <a:p>
              <a:pPr algn="ctr"/>
              <a:r>
                <a:rPr lang="en-GB" sz="2400" b="1" dirty="0" smtClean="0"/>
                <a:t>John and </a:t>
              </a:r>
              <a:r>
                <a:rPr lang="en-GB" sz="2400" b="1" dirty="0" err="1" smtClean="0"/>
                <a:t>Wahab</a:t>
              </a:r>
              <a:r>
                <a:rPr lang="en-GB" sz="2400" b="1" dirty="0" smtClean="0"/>
                <a:t> (</a:t>
              </a:r>
              <a:r>
                <a:rPr lang="en-GB" sz="2400" b="1" dirty="0" err="1" smtClean="0"/>
                <a:t>Ansar</a:t>
              </a:r>
              <a:r>
                <a:rPr lang="en-GB" sz="2400" b="1" dirty="0" smtClean="0"/>
                <a:t>)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21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22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4578" name="Picture 2" descr="Image result for desert scene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7" b="8571"/>
          <a:stretch>
            <a:fillRect/>
          </a:stretch>
        </p:blipFill>
        <p:spPr bwMode="auto">
          <a:xfrm>
            <a:off x="3124200" y="4371273"/>
            <a:ext cx="5695950" cy="2486727"/>
          </a:xfrm>
          <a:prstGeom prst="rect">
            <a:avLst/>
          </a:prstGeom>
          <a:noFill/>
        </p:spPr>
      </p:pic>
      <p:sp>
        <p:nvSpPr>
          <p:cNvPr id="25" name="Folded Corner 24"/>
          <p:cNvSpPr/>
          <p:nvPr/>
        </p:nvSpPr>
        <p:spPr>
          <a:xfrm>
            <a:off x="4191000" y="3581400"/>
            <a:ext cx="3657600" cy="21336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John was a ...................</a:t>
            </a:r>
          </a:p>
          <a:p>
            <a:pPr algn="ctr"/>
            <a:r>
              <a:rPr lang="en-GB" sz="1600" dirty="0" smtClean="0"/>
              <a:t>He loved Imam </a:t>
            </a:r>
            <a:r>
              <a:rPr lang="en-GB" sz="1600" dirty="0" err="1" smtClean="0"/>
              <a:t>Hussain</a:t>
            </a:r>
            <a:r>
              <a:rPr lang="en-GB" sz="1600" dirty="0" smtClean="0"/>
              <a:t> and came to .................... him.</a:t>
            </a:r>
          </a:p>
          <a:p>
            <a:pPr algn="ctr"/>
            <a:r>
              <a:rPr lang="en-GB" sz="1600" dirty="0" smtClean="0"/>
              <a:t>.................... was not a muslim. He was .................... , but he loved Imam </a:t>
            </a:r>
            <a:r>
              <a:rPr lang="en-GB" sz="1600" dirty="0" err="1" smtClean="0"/>
              <a:t>Hussain</a:t>
            </a:r>
            <a:r>
              <a:rPr lang="en-GB" sz="1600" dirty="0" smtClean="0"/>
              <a:t> as and fought for him in ..........................</a:t>
            </a:r>
            <a:endParaRPr lang="en-US" sz="1600" dirty="0"/>
          </a:p>
        </p:txBody>
      </p:sp>
      <p:sp>
        <p:nvSpPr>
          <p:cNvPr id="26" name="Horizontal Scroll 25"/>
          <p:cNvSpPr/>
          <p:nvPr/>
        </p:nvSpPr>
        <p:spPr>
          <a:xfrm>
            <a:off x="4038600" y="3200400"/>
            <a:ext cx="3962400" cy="6096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Choose the correct words to fill in the blanks</a:t>
            </a:r>
            <a:endParaRPr lang="en-US" sz="1500" dirty="0"/>
          </a:p>
        </p:txBody>
      </p:sp>
      <p:sp>
        <p:nvSpPr>
          <p:cNvPr id="27" name="Rounded Rectangle 26"/>
          <p:cNvSpPr/>
          <p:nvPr/>
        </p:nvSpPr>
        <p:spPr>
          <a:xfrm>
            <a:off x="3733800" y="6248400"/>
            <a:ext cx="6858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Slave</a:t>
            </a:r>
            <a:endParaRPr lang="en-US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8001000" y="4876800"/>
            <a:ext cx="838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defend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8077200" y="6400800"/>
            <a:ext cx="838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Wahab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5029200" y="6400800"/>
            <a:ext cx="9906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Christian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629400" y="6172200"/>
            <a:ext cx="9144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Karbala</a:t>
            </a:r>
            <a:endParaRPr lang="en-US" sz="1600" dirty="0"/>
          </a:p>
        </p:txBody>
      </p:sp>
      <p:pic>
        <p:nvPicPr>
          <p:cNvPr id="34" name="Picture 24" descr="Image result for colouring pages hussai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96"/>
          <a:stretch>
            <a:fillRect/>
          </a:stretch>
        </p:blipFill>
        <p:spPr bwMode="auto">
          <a:xfrm flipH="1">
            <a:off x="457200" y="838200"/>
            <a:ext cx="1181019" cy="2133600"/>
          </a:xfrm>
          <a:prstGeom prst="rect">
            <a:avLst/>
          </a:prstGeom>
          <a:noFill/>
        </p:spPr>
      </p:pic>
      <p:sp>
        <p:nvSpPr>
          <p:cNvPr id="35" name="Oval Callout 34"/>
          <p:cNvSpPr/>
          <p:nvPr/>
        </p:nvSpPr>
        <p:spPr>
          <a:xfrm>
            <a:off x="1676400" y="990600"/>
            <a:ext cx="1905000" cy="1905000"/>
          </a:xfrm>
          <a:prstGeom prst="wedgeEllipseCallout">
            <a:avLst>
              <a:gd name="adj1" fmla="val -70382"/>
              <a:gd name="adj2" fmla="val -56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Write the name of your non muslim friend or neighbour who you like</a:t>
            </a:r>
          </a:p>
          <a:p>
            <a:pPr algn="ctr"/>
            <a:r>
              <a:rPr lang="en-GB" sz="1600" dirty="0" smtClean="0"/>
              <a:t>............</a:t>
            </a:r>
            <a:r>
              <a:rPr lang="en-GB" dirty="0" smtClean="0"/>
              <a:t>..</a:t>
            </a:r>
            <a:endParaRPr lang="en-US" dirty="0"/>
          </a:p>
        </p:txBody>
      </p:sp>
      <p:pic>
        <p:nvPicPr>
          <p:cNvPr id="36" name="Picture 16" descr="Image result for  muslim colouring pages"/>
          <p:cNvPicPr>
            <a:picLocks noChangeAspect="1" noChangeArrowheads="1"/>
          </p:cNvPicPr>
          <p:nvPr/>
        </p:nvPicPr>
        <p:blipFill>
          <a:blip r:embed="rId8" cstate="print"/>
          <a:srcRect b="48148"/>
          <a:stretch>
            <a:fillRect/>
          </a:stretch>
        </p:blipFill>
        <p:spPr bwMode="auto">
          <a:xfrm flipH="1">
            <a:off x="3962400" y="914400"/>
            <a:ext cx="244929" cy="31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4" descr="Image result for muslim colouring pages"/>
          <p:cNvPicPr>
            <a:picLocks noChangeAspect="1" noChangeArrowheads="1"/>
          </p:cNvPicPr>
          <p:nvPr/>
        </p:nvPicPr>
        <p:blipFill>
          <a:blip r:embed="rId9" cstate="print"/>
          <a:srcRect l="18750" r="21875" b="10660"/>
          <a:stretch>
            <a:fillRect/>
          </a:stretch>
        </p:blipFill>
        <p:spPr bwMode="auto">
          <a:xfrm>
            <a:off x="7924800" y="2667000"/>
            <a:ext cx="457200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5600" y="1524000"/>
            <a:ext cx="3581400" cy="3505200"/>
            <a:chOff x="457200" y="0"/>
            <a:chExt cx="3581400" cy="2971800"/>
          </a:xfrm>
        </p:grpSpPr>
        <p:pic>
          <p:nvPicPr>
            <p:cNvPr id="2" name="Picture 22" descr="Image result for imam colouring p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118" r="6000" b="26242"/>
            <a:stretch>
              <a:fillRect/>
            </a:stretch>
          </p:blipFill>
          <p:spPr bwMode="auto">
            <a:xfrm>
              <a:off x="457200" y="0"/>
              <a:ext cx="3581400" cy="2209800"/>
            </a:xfrm>
            <a:prstGeom prst="rect">
              <a:avLst/>
            </a:prstGeom>
            <a:noFill/>
          </p:spPr>
        </p:pic>
        <p:sp>
          <p:nvSpPr>
            <p:cNvPr id="3" name="Folded Corner 2"/>
            <p:cNvSpPr/>
            <p:nvPr/>
          </p:nvSpPr>
          <p:spPr>
            <a:xfrm>
              <a:off x="457200" y="2133600"/>
              <a:ext cx="3581400" cy="838200"/>
            </a:xfrm>
            <a:prstGeom prst="foldedCorne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We love everyone even if we are different </a:t>
              </a:r>
              <a:r>
                <a:rPr lang="en-GB" dirty="0" smtClean="0">
                  <a:sym typeface="Wingdings" pitchFamily="2" charset="2"/>
                </a:rPr>
                <a:t></a:t>
              </a:r>
              <a:endParaRPr lang="en-US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1981200" y="457200"/>
            <a:ext cx="5410200" cy="56388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52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6</a:t>
            </a:r>
          </a:p>
          <a:p>
            <a:endParaRPr lang="en-GB" dirty="0" smtClean="0"/>
          </a:p>
          <a:p>
            <a:r>
              <a:rPr lang="en-GB" dirty="0" smtClean="0"/>
              <a:t>Each child gets a copy to colour then stick on a paper plate</a:t>
            </a:r>
          </a:p>
          <a:p>
            <a:endParaRPr lang="en-GB" dirty="0" smtClean="0"/>
          </a:p>
          <a:p>
            <a:r>
              <a:rPr lang="en-GB" dirty="0" smtClean="0"/>
              <a:t>Needs</a:t>
            </a:r>
          </a:p>
          <a:p>
            <a:r>
              <a:rPr lang="en-GB" dirty="0" smtClean="0"/>
              <a:t>Colours</a:t>
            </a:r>
          </a:p>
          <a:p>
            <a:r>
              <a:rPr lang="en-GB" dirty="0" smtClean="0"/>
              <a:t>Scissors</a:t>
            </a:r>
          </a:p>
          <a:p>
            <a:r>
              <a:rPr lang="en-GB" dirty="0" smtClean="0"/>
              <a:t>Glue</a:t>
            </a:r>
          </a:p>
          <a:p>
            <a:r>
              <a:rPr lang="en-GB" dirty="0" smtClean="0"/>
              <a:t>paper plates</a:t>
            </a:r>
          </a:p>
          <a:p>
            <a:r>
              <a:rPr lang="en-GB" dirty="0" smtClean="0"/>
              <a:t>string</a:t>
            </a:r>
            <a:endParaRPr lang="en-US" dirty="0"/>
          </a:p>
        </p:txBody>
      </p:sp>
      <p:grpSp>
        <p:nvGrpSpPr>
          <p:cNvPr id="7" name="Group 30"/>
          <p:cNvGrpSpPr/>
          <p:nvPr/>
        </p:nvGrpSpPr>
        <p:grpSpPr>
          <a:xfrm rot="2569240">
            <a:off x="6238902" y="2957978"/>
            <a:ext cx="676662" cy="685800"/>
            <a:chOff x="1685537" y="914400"/>
            <a:chExt cx="1057662" cy="914400"/>
          </a:xfrm>
        </p:grpSpPr>
        <p:pic>
          <p:nvPicPr>
            <p:cNvPr id="8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57500" y="20955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6</a:t>
            </a:r>
          </a:p>
          <a:p>
            <a:pPr algn="ctr"/>
            <a:r>
              <a:rPr lang="en-GB" sz="2400" b="1" dirty="0" smtClean="0"/>
              <a:t>John and </a:t>
            </a:r>
            <a:r>
              <a:rPr lang="en-GB" sz="2400" b="1" dirty="0" err="1" smtClean="0"/>
              <a:t>Wahab</a:t>
            </a:r>
            <a:r>
              <a:rPr lang="en-GB" sz="2400" b="1" dirty="0" smtClean="0"/>
              <a:t> (</a:t>
            </a:r>
            <a:r>
              <a:rPr lang="en-GB" sz="2400" b="1" dirty="0" err="1" smtClean="0"/>
              <a:t>Ansar</a:t>
            </a:r>
            <a:r>
              <a:rPr lang="en-GB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3" name="Diagonal Stripe 2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7</a:t>
              </a:r>
            </a:p>
            <a:p>
              <a:pPr algn="ctr"/>
              <a:r>
                <a:rPr lang="en-GB" sz="2400" b="1" dirty="0" smtClean="0"/>
                <a:t>Al </a:t>
              </a:r>
              <a:r>
                <a:rPr lang="en-GB" sz="2400" b="1" dirty="0" err="1" smtClean="0"/>
                <a:t>Abbas</a:t>
              </a:r>
              <a:r>
                <a:rPr lang="en-GB" sz="2400" b="1" dirty="0" smtClean="0"/>
                <a:t> as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8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" name="Picture 16" descr="Image result for colouring pages huss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8714" y="2971800"/>
            <a:ext cx="3193143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 rot="19559624">
            <a:off x="5391179" y="3134275"/>
            <a:ext cx="12192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colour</a:t>
            </a:r>
            <a:endParaRPr lang="en-US" dirty="0"/>
          </a:p>
        </p:txBody>
      </p:sp>
      <p:sp>
        <p:nvSpPr>
          <p:cNvPr id="12" name="Folded Corner 11"/>
          <p:cNvSpPr/>
          <p:nvPr/>
        </p:nvSpPr>
        <p:spPr>
          <a:xfrm>
            <a:off x="6705600" y="990600"/>
            <a:ext cx="2209800" cy="18288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children were very .......... </a:t>
            </a:r>
          </a:p>
          <a:p>
            <a:pPr algn="ctr"/>
            <a:r>
              <a:rPr lang="en-GB" dirty="0" smtClean="0"/>
              <a:t>They asked ............... to get them ............... to ..............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38800" y="990600"/>
            <a:ext cx="9906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Fill in the blanks</a:t>
            </a:r>
            <a:r>
              <a:rPr lang="en-GB" dirty="0" smtClean="0"/>
              <a:t>:</a:t>
            </a:r>
          </a:p>
          <a:p>
            <a:pPr algn="ctr"/>
            <a:r>
              <a:rPr lang="en-GB" dirty="0" err="1" smtClean="0"/>
              <a:t>AlAbbas</a:t>
            </a:r>
            <a:endParaRPr lang="en-GB" dirty="0" smtClean="0"/>
          </a:p>
          <a:p>
            <a:pPr algn="ctr"/>
            <a:r>
              <a:rPr lang="en-GB" dirty="0" smtClean="0"/>
              <a:t>Thirsty</a:t>
            </a:r>
          </a:p>
          <a:p>
            <a:pPr algn="ctr"/>
            <a:r>
              <a:rPr lang="en-GB" dirty="0" smtClean="0"/>
              <a:t>Drink</a:t>
            </a:r>
          </a:p>
          <a:p>
            <a:pPr algn="ctr"/>
            <a:r>
              <a:rPr lang="en-GB" dirty="0" smtClean="0"/>
              <a:t>water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5523" y="3048000"/>
            <a:ext cx="2937934" cy="3810000"/>
            <a:chOff x="-15523" y="3048000"/>
            <a:chExt cx="2937934" cy="3810000"/>
          </a:xfrm>
        </p:grpSpPr>
        <p:pic>
          <p:nvPicPr>
            <p:cNvPr id="15" name="Picture 14" descr="Image result for picture frame colouring"/>
            <p:cNvPicPr>
              <a:picLocks noChangeAspect="1" noChangeArrowheads="1"/>
            </p:cNvPicPr>
            <p:nvPr/>
          </p:nvPicPr>
          <p:blipFill>
            <a:blip r:embed="rId4" cstate="print"/>
            <a:srcRect r="3111" b="4000"/>
            <a:stretch>
              <a:fillRect/>
            </a:stretch>
          </p:blipFill>
          <p:spPr bwMode="auto">
            <a:xfrm>
              <a:off x="0" y="3962400"/>
              <a:ext cx="2922411" cy="2895600"/>
            </a:xfrm>
            <a:prstGeom prst="rect">
              <a:avLst/>
            </a:prstGeom>
            <a:noFill/>
          </p:spPr>
        </p:pic>
        <p:sp>
          <p:nvSpPr>
            <p:cNvPr id="16" name="Horizontal Scroll 15"/>
            <p:cNvSpPr/>
            <p:nvPr/>
          </p:nvSpPr>
          <p:spPr>
            <a:xfrm>
              <a:off x="0" y="3048000"/>
              <a:ext cx="28956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I learn from </a:t>
              </a:r>
              <a:r>
                <a:rPr lang="en-GB" sz="1400" dirty="0" err="1" smtClean="0"/>
                <a:t>Ashoora</a:t>
              </a:r>
              <a:r>
                <a:rPr lang="en-GB" sz="1400" dirty="0" smtClean="0"/>
                <a:t> to remember the thirst of Imam </a:t>
              </a:r>
              <a:r>
                <a:rPr lang="en-GB" sz="1400" dirty="0" err="1" smtClean="0"/>
                <a:t>Hussain</a:t>
              </a:r>
              <a:r>
                <a:rPr lang="en-GB" sz="1400" dirty="0" smtClean="0"/>
                <a:t> and his family when I drink water</a:t>
              </a:r>
              <a:endParaRPr lang="en-US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 rot="19386491">
              <a:off x="-15522" y="4264353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 rot="19386491">
              <a:off x="-15523" y="4264352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362200" y="4191000"/>
            <a:ext cx="381000" cy="2667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Ma</a:t>
            </a:r>
          </a:p>
          <a:p>
            <a:pPr algn="ctr"/>
            <a:r>
              <a:rPr lang="en-GB" sz="1200" dirty="0" smtClean="0"/>
              <a:t>n</a:t>
            </a:r>
          </a:p>
          <a:p>
            <a:pPr algn="ctr"/>
            <a:r>
              <a:rPr lang="en-GB" sz="1200" dirty="0" smtClean="0"/>
              <a:t>n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s&amp;</a:t>
            </a:r>
          </a:p>
          <a:p>
            <a:pPr algn="ctr"/>
            <a:r>
              <a:rPr lang="en-GB" sz="1200" dirty="0" smtClean="0"/>
              <a:t>Mo</a:t>
            </a:r>
          </a:p>
          <a:p>
            <a:pPr algn="ctr"/>
            <a:r>
              <a:rPr lang="en-GB" sz="1200" dirty="0" smtClean="0"/>
              <a:t>r</a:t>
            </a:r>
          </a:p>
          <a:p>
            <a:pPr algn="ctr"/>
            <a:r>
              <a:rPr lang="en-GB" sz="1200" dirty="0" smtClean="0"/>
              <a:t>a</a:t>
            </a:r>
          </a:p>
          <a:p>
            <a:pPr algn="ctr"/>
            <a:r>
              <a:rPr lang="en-GB" sz="1200" dirty="0" smtClean="0"/>
              <a:t>l</a:t>
            </a:r>
          </a:p>
          <a:p>
            <a:pPr algn="ctr"/>
            <a:r>
              <a:rPr lang="en-GB" sz="1200" dirty="0" smtClean="0"/>
              <a:t>s</a:t>
            </a:r>
            <a:endParaRPr lang="en-US" sz="1200" dirty="0"/>
          </a:p>
        </p:txBody>
      </p:sp>
      <p:sp>
        <p:nvSpPr>
          <p:cNvPr id="35842" name="AutoShape 2" descr="Image result for water bottle dot to d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Image result for water bottle dot to d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Image result for water bottle dot to d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Image result for water colouring imag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22" t="21277" r="12789"/>
          <a:stretch>
            <a:fillRect/>
          </a:stretch>
        </p:blipFill>
        <p:spPr bwMode="auto">
          <a:xfrm>
            <a:off x="533400" y="4495800"/>
            <a:ext cx="1524000" cy="2168769"/>
          </a:xfrm>
          <a:prstGeom prst="rect">
            <a:avLst/>
          </a:prstGeom>
          <a:noFill/>
        </p:spPr>
      </p:pic>
      <p:sp>
        <p:nvSpPr>
          <p:cNvPr id="35850" name="AutoShape 10" descr="Image result for ‫السلام عليك يا ابا عبدالله خط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Image result for ‫السلام عليك يا ابا عبدالله خط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AutoShape 14" descr="Image result for ‫السلام عليك يا ابا عبدالله خط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8" descr="Image result for water colouring imag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22537" r="48224" b="3102"/>
          <a:stretch>
            <a:fillRect/>
          </a:stretch>
        </p:blipFill>
        <p:spPr bwMode="auto">
          <a:xfrm>
            <a:off x="3124200" y="881062"/>
            <a:ext cx="2286000" cy="5900738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>
          <a:xfrm>
            <a:off x="3352800" y="2514600"/>
            <a:ext cx="1752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52800" y="3429000"/>
            <a:ext cx="1752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52800" y="4343400"/>
            <a:ext cx="1752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352800" y="5029200"/>
            <a:ext cx="1752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6" descr="Image result for  muslim colouring pag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8600" y="1066800"/>
            <a:ext cx="914402" cy="1899141"/>
          </a:xfrm>
          <a:prstGeom prst="rect">
            <a:avLst/>
          </a:prstGeom>
          <a:noFill/>
        </p:spPr>
      </p:pic>
      <p:sp>
        <p:nvSpPr>
          <p:cNvPr id="35" name="Rounded Rectangular Callout 34"/>
          <p:cNvSpPr/>
          <p:nvPr/>
        </p:nvSpPr>
        <p:spPr>
          <a:xfrm>
            <a:off x="1371600" y="1143000"/>
            <a:ext cx="1676400" cy="1752600"/>
          </a:xfrm>
          <a:prstGeom prst="wedgeRoundRectCallout">
            <a:avLst>
              <a:gd name="adj1" fmla="val -64821"/>
              <a:gd name="adj2" fmla="val -300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Write the name of four different people from </a:t>
            </a:r>
            <a:r>
              <a:rPr lang="en-GB" dirty="0" err="1" smtClean="0"/>
              <a:t>Ashoora</a:t>
            </a:r>
            <a:endParaRPr lang="en-US" dirty="0"/>
          </a:p>
        </p:txBody>
      </p:sp>
      <p:sp>
        <p:nvSpPr>
          <p:cNvPr id="36" name="Circular Arrow 35"/>
          <p:cNvSpPr/>
          <p:nvPr/>
        </p:nvSpPr>
        <p:spPr>
          <a:xfrm>
            <a:off x="2743200" y="1981200"/>
            <a:ext cx="914400" cy="9144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128123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Image result for black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4191000" cy="2590800"/>
            <a:chOff x="0" y="0"/>
            <a:chExt cx="4191000" cy="2590800"/>
          </a:xfrm>
        </p:grpSpPr>
        <p:pic>
          <p:nvPicPr>
            <p:cNvPr id="8" name="Picture 2" descr="Image result for colouring pages children hussain"/>
            <p:cNvPicPr>
              <a:picLocks noChangeAspect="1" noChangeArrowheads="1"/>
            </p:cNvPicPr>
            <p:nvPr/>
          </p:nvPicPr>
          <p:blipFill>
            <a:blip r:embed="rId2" cstate="print"/>
            <a:srcRect l="13903" t="16279" r="9631" b="6977"/>
            <a:stretch>
              <a:fillRect/>
            </a:stretch>
          </p:blipFill>
          <p:spPr bwMode="auto">
            <a:xfrm>
              <a:off x="838200" y="0"/>
              <a:ext cx="3352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0" y="0"/>
              <a:ext cx="838200" cy="2590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Ribbon 9"/>
            <p:cNvSpPr/>
            <p:nvPr/>
          </p:nvSpPr>
          <p:spPr>
            <a:xfrm>
              <a:off x="2286000" y="2057400"/>
              <a:ext cx="1905000" cy="457200"/>
            </a:xfrm>
            <a:prstGeom prst="ribb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err="1" smtClean="0"/>
                <a:t>Ahlul</a:t>
              </a:r>
              <a:r>
                <a:rPr lang="en-GB" sz="1200" b="1" dirty="0" smtClean="0"/>
                <a:t> </a:t>
              </a:r>
              <a:r>
                <a:rPr lang="en-GB" sz="1200" b="1" dirty="0" err="1" smtClean="0"/>
                <a:t>Kissa</a:t>
              </a:r>
              <a:endParaRPr lang="en-US" sz="12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276600"/>
            <a:ext cx="4191000" cy="2590800"/>
            <a:chOff x="0" y="0"/>
            <a:chExt cx="4191000" cy="2590800"/>
          </a:xfrm>
        </p:grpSpPr>
        <p:pic>
          <p:nvPicPr>
            <p:cNvPr id="13" name="Picture 2" descr="Image result for colouring pages children hussain"/>
            <p:cNvPicPr>
              <a:picLocks noChangeAspect="1" noChangeArrowheads="1"/>
            </p:cNvPicPr>
            <p:nvPr/>
          </p:nvPicPr>
          <p:blipFill>
            <a:blip r:embed="rId2" cstate="print"/>
            <a:srcRect l="13903" t="16279" r="9631" b="6977"/>
            <a:stretch>
              <a:fillRect/>
            </a:stretch>
          </p:blipFill>
          <p:spPr bwMode="auto">
            <a:xfrm>
              <a:off x="838200" y="0"/>
              <a:ext cx="3352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0" y="0"/>
              <a:ext cx="838200" cy="2590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Ribbon 14"/>
            <p:cNvSpPr/>
            <p:nvPr/>
          </p:nvSpPr>
          <p:spPr>
            <a:xfrm>
              <a:off x="2286000" y="2057400"/>
              <a:ext cx="1905000" cy="457200"/>
            </a:xfrm>
            <a:prstGeom prst="ribb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err="1" smtClean="0"/>
                <a:t>Ahlul</a:t>
              </a:r>
              <a:r>
                <a:rPr lang="en-GB" sz="1200" b="1" dirty="0" smtClean="0"/>
                <a:t> </a:t>
              </a:r>
              <a:r>
                <a:rPr lang="en-GB" sz="1200" b="1" dirty="0" err="1" smtClean="0"/>
                <a:t>Kissa</a:t>
              </a:r>
              <a:endParaRPr lang="en-US" sz="12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3000" y="0"/>
            <a:ext cx="4191000" cy="2590800"/>
            <a:chOff x="0" y="0"/>
            <a:chExt cx="4191000" cy="2590800"/>
          </a:xfrm>
        </p:grpSpPr>
        <p:pic>
          <p:nvPicPr>
            <p:cNvPr id="17" name="Picture 2" descr="Image result for colouring pages children hussain"/>
            <p:cNvPicPr>
              <a:picLocks noChangeAspect="1" noChangeArrowheads="1"/>
            </p:cNvPicPr>
            <p:nvPr/>
          </p:nvPicPr>
          <p:blipFill>
            <a:blip r:embed="rId2" cstate="print"/>
            <a:srcRect l="13903" t="16279" r="9631" b="6977"/>
            <a:stretch>
              <a:fillRect/>
            </a:stretch>
          </p:blipFill>
          <p:spPr bwMode="auto">
            <a:xfrm>
              <a:off x="838200" y="0"/>
              <a:ext cx="3352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838200" cy="2590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Ribbon 18"/>
            <p:cNvSpPr/>
            <p:nvPr/>
          </p:nvSpPr>
          <p:spPr>
            <a:xfrm>
              <a:off x="2286000" y="2057400"/>
              <a:ext cx="1905000" cy="457200"/>
            </a:xfrm>
            <a:prstGeom prst="ribb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err="1" smtClean="0"/>
                <a:t>Ahlul</a:t>
              </a:r>
              <a:r>
                <a:rPr lang="en-GB" sz="1200" b="1" dirty="0" smtClean="0"/>
                <a:t> </a:t>
              </a:r>
              <a:r>
                <a:rPr lang="en-GB" sz="1200" b="1" dirty="0" err="1" smtClean="0"/>
                <a:t>Kissa</a:t>
              </a:r>
              <a:endParaRPr lang="en-US" sz="12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3276600"/>
            <a:ext cx="4191000" cy="2590800"/>
            <a:chOff x="0" y="0"/>
            <a:chExt cx="4191000" cy="2590800"/>
          </a:xfrm>
        </p:grpSpPr>
        <p:pic>
          <p:nvPicPr>
            <p:cNvPr id="21" name="Picture 2" descr="Image result for colouring pages children hussain"/>
            <p:cNvPicPr>
              <a:picLocks noChangeAspect="1" noChangeArrowheads="1"/>
            </p:cNvPicPr>
            <p:nvPr/>
          </p:nvPicPr>
          <p:blipFill>
            <a:blip r:embed="rId2" cstate="print"/>
            <a:srcRect l="13903" t="16279" r="9631" b="6977"/>
            <a:stretch>
              <a:fillRect/>
            </a:stretch>
          </p:blipFill>
          <p:spPr bwMode="auto">
            <a:xfrm>
              <a:off x="838200" y="0"/>
              <a:ext cx="33528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0" y="0"/>
              <a:ext cx="838200" cy="2590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Ribbon 22"/>
            <p:cNvSpPr/>
            <p:nvPr/>
          </p:nvSpPr>
          <p:spPr>
            <a:xfrm>
              <a:off x="2286000" y="2057400"/>
              <a:ext cx="1905000" cy="457200"/>
            </a:xfrm>
            <a:prstGeom prst="ribb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err="1" smtClean="0"/>
                <a:t>Ahlul</a:t>
              </a:r>
              <a:r>
                <a:rPr lang="en-GB" sz="1200" b="1" dirty="0" smtClean="0"/>
                <a:t> </a:t>
              </a:r>
              <a:r>
                <a:rPr lang="en-GB" sz="1200" b="1" dirty="0" err="1" smtClean="0"/>
                <a:t>Kissa</a:t>
              </a:r>
              <a:endParaRPr lang="en-US" sz="12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Give each child a picture to colour, then use the attached rectangle to stick around a straw to make a flag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5791200"/>
            <a:ext cx="2209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Day One</a:t>
            </a:r>
          </a:p>
          <a:p>
            <a:r>
              <a:rPr lang="en-GB" sz="1100" dirty="0" smtClean="0"/>
              <a:t>Scissors</a:t>
            </a:r>
          </a:p>
          <a:p>
            <a:r>
              <a:rPr lang="en-GB" sz="1100" dirty="0" smtClean="0"/>
              <a:t>Glue</a:t>
            </a:r>
          </a:p>
          <a:p>
            <a:r>
              <a:rPr lang="en-GB" sz="1100" dirty="0" smtClean="0"/>
              <a:t>Colours</a:t>
            </a:r>
          </a:p>
          <a:p>
            <a:r>
              <a:rPr lang="en-GB" sz="1100" dirty="0" smtClean="0"/>
              <a:t>straws</a:t>
            </a:r>
          </a:p>
        </p:txBody>
      </p:sp>
      <p:grpSp>
        <p:nvGrpSpPr>
          <p:cNvPr id="38" name="Group 30"/>
          <p:cNvGrpSpPr/>
          <p:nvPr/>
        </p:nvGrpSpPr>
        <p:grpSpPr>
          <a:xfrm>
            <a:off x="5029200" y="1828800"/>
            <a:ext cx="676662" cy="685800"/>
            <a:chOff x="1685537" y="914400"/>
            <a:chExt cx="1057663" cy="914400"/>
          </a:xfrm>
        </p:grpSpPr>
        <p:pic>
          <p:nvPicPr>
            <p:cNvPr id="39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 rot="21033695">
              <a:off x="1752599" y="950379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30"/>
          <p:cNvGrpSpPr/>
          <p:nvPr/>
        </p:nvGrpSpPr>
        <p:grpSpPr>
          <a:xfrm>
            <a:off x="5029200" y="5105400"/>
            <a:ext cx="676662" cy="685800"/>
            <a:chOff x="1685537" y="914400"/>
            <a:chExt cx="1057662" cy="914400"/>
          </a:xfrm>
        </p:grpSpPr>
        <p:pic>
          <p:nvPicPr>
            <p:cNvPr id="42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30"/>
          <p:cNvGrpSpPr/>
          <p:nvPr/>
        </p:nvGrpSpPr>
        <p:grpSpPr>
          <a:xfrm>
            <a:off x="0" y="1828800"/>
            <a:ext cx="676662" cy="685800"/>
            <a:chOff x="1685537" y="914400"/>
            <a:chExt cx="1057662" cy="914400"/>
          </a:xfrm>
        </p:grpSpPr>
        <p:pic>
          <p:nvPicPr>
            <p:cNvPr id="45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30"/>
          <p:cNvGrpSpPr/>
          <p:nvPr/>
        </p:nvGrpSpPr>
        <p:grpSpPr>
          <a:xfrm>
            <a:off x="0" y="5105400"/>
            <a:ext cx="676662" cy="685800"/>
            <a:chOff x="1685537" y="914400"/>
            <a:chExt cx="1057662" cy="914400"/>
          </a:xfrm>
        </p:grpSpPr>
        <p:pic>
          <p:nvPicPr>
            <p:cNvPr id="48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52400"/>
            <a:ext cx="1676400" cy="4327209"/>
            <a:chOff x="609600" y="304799"/>
            <a:chExt cx="1676400" cy="4327209"/>
          </a:xfrm>
        </p:grpSpPr>
        <p:pic>
          <p:nvPicPr>
            <p:cNvPr id="2" name="Picture 8" descr="Image result for water colouring 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273" t="22537" r="48224" b="3102"/>
            <a:stretch>
              <a:fillRect/>
            </a:stretch>
          </p:blipFill>
          <p:spPr bwMode="auto">
            <a:xfrm>
              <a:off x="609600" y="304799"/>
              <a:ext cx="1676400" cy="4327209"/>
            </a:xfrm>
            <a:prstGeom prst="rect">
              <a:avLst/>
            </a:prstGeom>
            <a:noFill/>
          </p:spPr>
        </p:pic>
        <p:sp>
          <p:nvSpPr>
            <p:cNvPr id="3" name="Rounded Rectangle 2"/>
            <p:cNvSpPr/>
            <p:nvPr/>
          </p:nvSpPr>
          <p:spPr>
            <a:xfrm>
              <a:off x="838200" y="1447800"/>
              <a:ext cx="1219200" cy="2514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Every time I drink water, I send my </a:t>
              </a:r>
              <a:r>
                <a:rPr lang="en-GB" dirty="0" err="1" smtClean="0"/>
                <a:t>salams</a:t>
              </a:r>
              <a:r>
                <a:rPr lang="en-GB" dirty="0" smtClean="0"/>
                <a:t> to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33600" y="228600"/>
            <a:ext cx="1676400" cy="4327209"/>
            <a:chOff x="609600" y="304799"/>
            <a:chExt cx="1676400" cy="4327209"/>
          </a:xfrm>
        </p:grpSpPr>
        <p:pic>
          <p:nvPicPr>
            <p:cNvPr id="6" name="Picture 8" descr="Image result for water colouring 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273" t="22537" r="48224" b="3102"/>
            <a:stretch>
              <a:fillRect/>
            </a:stretch>
          </p:blipFill>
          <p:spPr bwMode="auto">
            <a:xfrm>
              <a:off x="609600" y="304799"/>
              <a:ext cx="1676400" cy="4327209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838200" y="1447800"/>
              <a:ext cx="1219200" cy="2514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Every time I drink water, I send my </a:t>
              </a:r>
              <a:r>
                <a:rPr lang="en-GB" dirty="0" err="1" smtClean="0"/>
                <a:t>salams</a:t>
              </a:r>
              <a:r>
                <a:rPr lang="en-GB" dirty="0" smtClean="0"/>
                <a:t> to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800" y="152400"/>
            <a:ext cx="1676400" cy="4327209"/>
            <a:chOff x="609600" y="304799"/>
            <a:chExt cx="1676400" cy="4327209"/>
          </a:xfrm>
        </p:grpSpPr>
        <p:pic>
          <p:nvPicPr>
            <p:cNvPr id="9" name="Picture 8" descr="Image result for water colouring 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273" t="22537" r="48224" b="3102"/>
            <a:stretch>
              <a:fillRect/>
            </a:stretch>
          </p:blipFill>
          <p:spPr bwMode="auto">
            <a:xfrm>
              <a:off x="609600" y="304799"/>
              <a:ext cx="1676400" cy="4327209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>
            <a:xfrm>
              <a:off x="838200" y="1447800"/>
              <a:ext cx="1219200" cy="2514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Every time I drink water, I send my </a:t>
              </a:r>
              <a:r>
                <a:rPr lang="en-GB" dirty="0" err="1" smtClean="0"/>
                <a:t>salams</a:t>
              </a:r>
              <a:r>
                <a:rPr lang="en-GB" dirty="0" smtClean="0"/>
                <a:t> to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2800" y="228600"/>
            <a:ext cx="1676400" cy="4327209"/>
            <a:chOff x="609600" y="304799"/>
            <a:chExt cx="1676400" cy="4327209"/>
          </a:xfrm>
        </p:grpSpPr>
        <p:pic>
          <p:nvPicPr>
            <p:cNvPr id="12" name="Picture 8" descr="Image result for water colouring image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273" t="22537" r="48224" b="3102"/>
            <a:stretch>
              <a:fillRect/>
            </a:stretch>
          </p:blipFill>
          <p:spPr bwMode="auto">
            <a:xfrm>
              <a:off x="609600" y="304799"/>
              <a:ext cx="1676400" cy="4327209"/>
            </a:xfrm>
            <a:prstGeom prst="rect">
              <a:avLst/>
            </a:prstGeom>
            <a:noFill/>
          </p:spPr>
        </p:pic>
        <p:sp>
          <p:nvSpPr>
            <p:cNvPr id="13" name="Rounded Rectangle 12"/>
            <p:cNvSpPr/>
            <p:nvPr/>
          </p:nvSpPr>
          <p:spPr>
            <a:xfrm>
              <a:off x="838200" y="1447800"/>
              <a:ext cx="1219200" cy="2514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Every time I drink water, I send my </a:t>
              </a:r>
              <a:r>
                <a:rPr lang="en-GB" dirty="0" err="1" smtClean="0"/>
                <a:t>salams</a:t>
              </a:r>
              <a:r>
                <a:rPr lang="en-GB" dirty="0" smtClean="0"/>
                <a:t> to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95400" y="48768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child is given an image of a bottle to colour then stick to a bottle of water</a:t>
            </a:r>
          </a:p>
          <a:p>
            <a:r>
              <a:rPr lang="en-GB" dirty="0" smtClean="0"/>
              <a:t>Needed</a:t>
            </a:r>
          </a:p>
          <a:p>
            <a:r>
              <a:rPr lang="en-GB" dirty="0" smtClean="0"/>
              <a:t>Colours</a:t>
            </a:r>
          </a:p>
          <a:p>
            <a:r>
              <a:rPr lang="en-GB" dirty="0" smtClean="0"/>
              <a:t>Glue</a:t>
            </a:r>
          </a:p>
          <a:p>
            <a:r>
              <a:rPr lang="en-GB" dirty="0" smtClean="0"/>
              <a:t>Water bottles</a:t>
            </a:r>
            <a:endParaRPr lang="en-US" dirty="0"/>
          </a:p>
        </p:txBody>
      </p:sp>
      <p:grpSp>
        <p:nvGrpSpPr>
          <p:cNvPr id="15" name="Group 30"/>
          <p:cNvGrpSpPr/>
          <p:nvPr/>
        </p:nvGrpSpPr>
        <p:grpSpPr>
          <a:xfrm>
            <a:off x="762000" y="3810000"/>
            <a:ext cx="533400" cy="533400"/>
            <a:chOff x="1685537" y="914400"/>
            <a:chExt cx="1057662" cy="914400"/>
          </a:xfrm>
        </p:grpSpPr>
        <p:pic>
          <p:nvPicPr>
            <p:cNvPr id="16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2743200" y="3886200"/>
            <a:ext cx="533400" cy="533400"/>
            <a:chOff x="1685537" y="914400"/>
            <a:chExt cx="1057662" cy="914400"/>
          </a:xfrm>
        </p:grpSpPr>
        <p:pic>
          <p:nvPicPr>
            <p:cNvPr id="19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5715000" y="3810000"/>
            <a:ext cx="533400" cy="533400"/>
            <a:chOff x="1685537" y="914400"/>
            <a:chExt cx="1057662" cy="914400"/>
          </a:xfrm>
        </p:grpSpPr>
        <p:pic>
          <p:nvPicPr>
            <p:cNvPr id="22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7696200" y="3886200"/>
            <a:ext cx="533400" cy="533400"/>
            <a:chOff x="1685537" y="914400"/>
            <a:chExt cx="1057662" cy="914400"/>
          </a:xfrm>
        </p:grpSpPr>
        <p:pic>
          <p:nvPicPr>
            <p:cNvPr id="25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71600" y="457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7</a:t>
            </a:r>
          </a:p>
          <a:p>
            <a:pPr algn="ctr"/>
            <a:r>
              <a:rPr lang="en-GB" sz="2400" b="1" dirty="0" smtClean="0"/>
              <a:t>Al </a:t>
            </a:r>
            <a:r>
              <a:rPr lang="en-GB" sz="2400" b="1" dirty="0" err="1" smtClean="0"/>
              <a:t>Abbas</a:t>
            </a:r>
            <a:r>
              <a:rPr lang="en-GB" sz="2400" b="1" dirty="0" smtClean="0"/>
              <a:t> as</a:t>
            </a:r>
            <a:endParaRPr lang="en-US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4" name="Diagonal Stripe 3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8</a:t>
              </a:r>
            </a:p>
            <a:p>
              <a:pPr algn="ctr"/>
              <a:r>
                <a:rPr lang="en-GB" sz="2400" b="1" dirty="0" smtClean="0"/>
                <a:t>The day of </a:t>
              </a:r>
              <a:r>
                <a:rPr lang="en-GB" sz="2400" b="1" dirty="0" err="1" smtClean="0"/>
                <a:t>Qassim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9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-15522" y="3048000"/>
            <a:ext cx="2937933" cy="3810000"/>
            <a:chOff x="-15522" y="3048000"/>
            <a:chExt cx="2937933" cy="3810000"/>
          </a:xfrm>
        </p:grpSpPr>
        <p:pic>
          <p:nvPicPr>
            <p:cNvPr id="12" name="Picture 10" descr="Image result for picture frame colouring"/>
            <p:cNvPicPr>
              <a:picLocks noChangeAspect="1" noChangeArrowheads="1"/>
            </p:cNvPicPr>
            <p:nvPr/>
          </p:nvPicPr>
          <p:blipFill>
            <a:blip r:embed="rId3" cstate="print"/>
            <a:srcRect r="3111" b="4000"/>
            <a:stretch>
              <a:fillRect/>
            </a:stretch>
          </p:blipFill>
          <p:spPr bwMode="auto">
            <a:xfrm>
              <a:off x="0" y="3962400"/>
              <a:ext cx="2922411" cy="2895600"/>
            </a:xfrm>
            <a:prstGeom prst="rect">
              <a:avLst/>
            </a:prstGeom>
            <a:noFill/>
          </p:spPr>
        </p:pic>
        <p:sp>
          <p:nvSpPr>
            <p:cNvPr id="13" name="Horizontal Scroll 12"/>
            <p:cNvSpPr/>
            <p:nvPr/>
          </p:nvSpPr>
          <p:spPr>
            <a:xfrm>
              <a:off x="0" y="3048000"/>
              <a:ext cx="28956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I learn from Imam </a:t>
              </a:r>
              <a:r>
                <a:rPr lang="en-GB" sz="1400" dirty="0" err="1" smtClean="0"/>
                <a:t>Hussain</a:t>
              </a:r>
              <a:r>
                <a:rPr lang="en-GB" sz="1400" dirty="0" smtClean="0"/>
                <a:t> as to try my hardest and be the best in everything I do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62200" y="4191000"/>
              <a:ext cx="381000" cy="2667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Ma</a:t>
              </a:r>
            </a:p>
            <a:p>
              <a:pPr algn="ctr"/>
              <a:r>
                <a:rPr lang="en-GB" dirty="0" smtClean="0"/>
                <a:t>N</a:t>
              </a:r>
            </a:p>
            <a:p>
              <a:pPr algn="ctr"/>
              <a:r>
                <a:rPr lang="en-GB" dirty="0" smtClean="0"/>
                <a:t>N</a:t>
              </a:r>
            </a:p>
            <a:p>
              <a:pPr algn="ctr"/>
              <a:r>
                <a:rPr lang="en-GB" dirty="0" smtClean="0"/>
                <a:t>E</a:t>
              </a:r>
            </a:p>
            <a:p>
              <a:pPr algn="ctr"/>
              <a:r>
                <a:rPr lang="en-GB" dirty="0" smtClean="0"/>
                <a:t>R</a:t>
              </a:r>
            </a:p>
            <a:p>
              <a:pPr algn="ctr"/>
              <a:r>
                <a:rPr lang="en-GB" dirty="0" smtClean="0"/>
                <a:t>S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 rot="19386491">
              <a:off x="-15522" y="4264353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Dot to dot</a:t>
              </a:r>
              <a:endParaRPr lang="en-US" sz="1400" b="1" dirty="0"/>
            </a:p>
          </p:txBody>
        </p:sp>
      </p:grpSp>
      <p:pic>
        <p:nvPicPr>
          <p:cNvPr id="23" name="Picture 8" descr="Image result for boy muslim colouring pages"/>
          <p:cNvPicPr>
            <a:picLocks noChangeAspect="1" noChangeArrowheads="1"/>
          </p:cNvPicPr>
          <p:nvPr/>
        </p:nvPicPr>
        <p:blipFill>
          <a:blip r:embed="rId4" cstate="print"/>
          <a:srcRect t="19310"/>
          <a:stretch>
            <a:fillRect/>
          </a:stretch>
        </p:blipFill>
        <p:spPr bwMode="auto">
          <a:xfrm>
            <a:off x="381000" y="4667484"/>
            <a:ext cx="1905000" cy="2190516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 rot="19386491">
            <a:off x="-15522" y="4264352"/>
            <a:ext cx="1112514" cy="319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colour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 rot="1514188">
            <a:off x="1559097" y="45969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100%</a:t>
            </a:r>
            <a:endParaRPr lang="en-US" b="1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124200" y="3657600"/>
          <a:ext cx="5715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Q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</a:tr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Callout 30"/>
          <p:cNvSpPr/>
          <p:nvPr/>
        </p:nvSpPr>
        <p:spPr>
          <a:xfrm>
            <a:off x="6553200" y="1143000"/>
            <a:ext cx="2438400" cy="1295400"/>
          </a:xfrm>
          <a:prstGeom prst="wedgeEllipseCallout">
            <a:avLst>
              <a:gd name="adj1" fmla="val -101567"/>
              <a:gd name="adj2" fmla="val 274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these 7 words in the word search below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410200" y="2514600"/>
            <a:ext cx="33528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Karbala   </a:t>
            </a:r>
            <a:r>
              <a:rPr lang="en-GB" sz="2400" dirty="0" err="1" smtClean="0"/>
              <a:t>Qassim</a:t>
            </a:r>
            <a:endParaRPr lang="en-GB" sz="2400" dirty="0" smtClean="0"/>
          </a:p>
          <a:p>
            <a:pPr algn="ctr"/>
            <a:r>
              <a:rPr lang="en-GB" sz="2400" dirty="0" smtClean="0"/>
              <a:t>Uncle   Water</a:t>
            </a:r>
          </a:p>
          <a:p>
            <a:pPr algn="ctr"/>
            <a:r>
              <a:rPr lang="en-GB" sz="2400" dirty="0" smtClean="0"/>
              <a:t>Sword   Hot</a:t>
            </a:r>
            <a:endParaRPr lang="en-US" sz="2400" dirty="0"/>
          </a:p>
        </p:txBody>
      </p:sp>
      <p:pic>
        <p:nvPicPr>
          <p:cNvPr id="33" name="Picture 4" descr="Image result for boy muslim colouring pag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524000"/>
            <a:ext cx="1219200" cy="2081137"/>
          </a:xfrm>
          <a:prstGeom prst="rect">
            <a:avLst/>
          </a:prstGeom>
          <a:noFill/>
        </p:spPr>
      </p:pic>
      <p:sp>
        <p:nvSpPr>
          <p:cNvPr id="34" name="Rounded Rectangle 33"/>
          <p:cNvSpPr/>
          <p:nvPr/>
        </p:nvSpPr>
        <p:spPr>
          <a:xfrm>
            <a:off x="0" y="1371600"/>
            <a:ext cx="2209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Qassim</a:t>
            </a:r>
            <a:r>
              <a:rPr lang="en-GB" dirty="0" smtClean="0"/>
              <a:t> is the son of.............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2514600" y="1371600"/>
            <a:ext cx="1600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brave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0" y="2590800"/>
            <a:ext cx="2209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 was very....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514600" y="2590800"/>
            <a:ext cx="1600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uncle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0" y="1981200"/>
            <a:ext cx="2209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 </a:t>
            </a:r>
            <a:r>
              <a:rPr lang="en-GB" dirty="0" err="1" smtClean="0"/>
              <a:t>Hussain</a:t>
            </a:r>
            <a:r>
              <a:rPr lang="en-GB" dirty="0" smtClean="0"/>
              <a:t> </a:t>
            </a:r>
            <a:r>
              <a:rPr lang="en-GB" sz="1100" dirty="0" smtClean="0"/>
              <a:t>as</a:t>
            </a:r>
            <a:r>
              <a:rPr lang="en-GB" dirty="0" smtClean="0"/>
              <a:t> is his ..........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514600" y="1981200"/>
            <a:ext cx="16002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 Hassan </a:t>
            </a:r>
            <a:r>
              <a:rPr lang="en-GB" sz="1050" dirty="0" smtClean="0"/>
              <a:t>as</a:t>
            </a:r>
            <a:endParaRPr lang="en-US" sz="1050" dirty="0"/>
          </a:p>
        </p:txBody>
      </p:sp>
      <p:sp>
        <p:nvSpPr>
          <p:cNvPr id="40" name="Oval Callout 39"/>
          <p:cNvSpPr/>
          <p:nvPr/>
        </p:nvSpPr>
        <p:spPr>
          <a:xfrm>
            <a:off x="4953000" y="685800"/>
            <a:ext cx="1676400" cy="1219200"/>
          </a:xfrm>
          <a:prstGeom prst="wedgeEllipseCallout">
            <a:avLst>
              <a:gd name="adj1" fmla="val -40188"/>
              <a:gd name="adj2" fmla="val 610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Connect each two boxes to complete the sentence</a:t>
            </a:r>
            <a:endParaRPr lang="en-US" sz="1400" dirty="0"/>
          </a:p>
        </p:txBody>
      </p:sp>
      <p:sp>
        <p:nvSpPr>
          <p:cNvPr id="41" name="Left Arrow 40"/>
          <p:cNvSpPr/>
          <p:nvPr/>
        </p:nvSpPr>
        <p:spPr>
          <a:xfrm>
            <a:off x="4191000" y="1219200"/>
            <a:ext cx="762000" cy="3810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6324600" y="2057400"/>
            <a:ext cx="304800" cy="381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15000" y="3581400"/>
            <a:ext cx="3429000" cy="3276600"/>
            <a:chOff x="5410200" y="2590800"/>
            <a:chExt cx="3429000" cy="3276600"/>
          </a:xfrm>
        </p:grpSpPr>
        <p:pic>
          <p:nvPicPr>
            <p:cNvPr id="27654" name="Picture 6" descr="Image result for horse colouring im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2590800"/>
              <a:ext cx="3429000" cy="29351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410200" y="5486400"/>
              <a:ext cx="3429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The horse of </a:t>
              </a:r>
              <a:r>
                <a:rPr lang="en-GB" dirty="0" err="1" smtClean="0"/>
                <a:t>Qassim</a:t>
              </a:r>
              <a:r>
                <a:rPr lang="en-GB" dirty="0" smtClean="0"/>
                <a:t> in Karbala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0"/>
            <a:ext cx="3429000" cy="3276600"/>
            <a:chOff x="5410200" y="2590800"/>
            <a:chExt cx="3429000" cy="3276600"/>
          </a:xfrm>
        </p:grpSpPr>
        <p:pic>
          <p:nvPicPr>
            <p:cNvPr id="12" name="Picture 6" descr="Image result for horse colouring im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2590800"/>
              <a:ext cx="3429000" cy="29351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5410200" y="5486400"/>
              <a:ext cx="3429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The horse of </a:t>
              </a:r>
              <a:r>
                <a:rPr lang="en-GB" dirty="0" err="1" smtClean="0"/>
                <a:t>Qassim</a:t>
              </a:r>
              <a:r>
                <a:rPr lang="en-GB" dirty="0" smtClean="0"/>
                <a:t> in Karbala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3581400"/>
            <a:ext cx="3429000" cy="3276600"/>
            <a:chOff x="5410200" y="2590800"/>
            <a:chExt cx="3429000" cy="3276600"/>
          </a:xfrm>
        </p:grpSpPr>
        <p:pic>
          <p:nvPicPr>
            <p:cNvPr id="15" name="Picture 6" descr="Image result for horse colouring im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2590800"/>
              <a:ext cx="3429000" cy="29351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5410200" y="5486400"/>
              <a:ext cx="3429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The horse of </a:t>
              </a:r>
              <a:r>
                <a:rPr lang="en-GB" dirty="0" err="1" smtClean="0"/>
                <a:t>Qassim</a:t>
              </a:r>
              <a:r>
                <a:rPr lang="en-GB" dirty="0" smtClean="0"/>
                <a:t> in Karbala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0"/>
            <a:ext cx="3429000" cy="3276600"/>
            <a:chOff x="5410200" y="2590800"/>
            <a:chExt cx="3429000" cy="3276600"/>
          </a:xfrm>
        </p:grpSpPr>
        <p:pic>
          <p:nvPicPr>
            <p:cNvPr id="18" name="Picture 6" descr="Image result for horse colouring imag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2590800"/>
              <a:ext cx="3429000" cy="29351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5410200" y="5486400"/>
              <a:ext cx="34290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The horse of </a:t>
              </a:r>
              <a:r>
                <a:rPr lang="en-GB" dirty="0" err="1" smtClean="0"/>
                <a:t>Qassim</a:t>
              </a:r>
              <a:r>
                <a:rPr lang="en-GB" dirty="0" smtClean="0"/>
                <a:t> in Karbala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57600" y="304800"/>
            <a:ext cx="182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8</a:t>
            </a:r>
          </a:p>
          <a:p>
            <a:r>
              <a:rPr lang="en-GB" dirty="0" smtClean="0"/>
              <a:t>Needed</a:t>
            </a:r>
          </a:p>
          <a:p>
            <a:r>
              <a:rPr lang="en-GB" dirty="0" smtClean="0"/>
              <a:t>Tissue paper</a:t>
            </a:r>
          </a:p>
          <a:p>
            <a:r>
              <a:rPr lang="en-GB" dirty="0" smtClean="0"/>
              <a:t>Glue</a:t>
            </a:r>
          </a:p>
          <a:p>
            <a:r>
              <a:rPr lang="en-GB" dirty="0" smtClean="0"/>
              <a:t>Colours</a:t>
            </a:r>
          </a:p>
          <a:p>
            <a:r>
              <a:rPr lang="en-GB" dirty="0" smtClean="0"/>
              <a:t>card</a:t>
            </a:r>
          </a:p>
          <a:p>
            <a:endParaRPr lang="en-GB" dirty="0" smtClean="0"/>
          </a:p>
          <a:p>
            <a:r>
              <a:rPr lang="en-GB" dirty="0" smtClean="0"/>
              <a:t>Each child is given a picture and some coloured tissue paper. They scrunch it up and glue on the horse for a 3D effect </a:t>
            </a:r>
            <a:endParaRPr lang="en-US" dirty="0"/>
          </a:p>
        </p:txBody>
      </p:sp>
      <p:grpSp>
        <p:nvGrpSpPr>
          <p:cNvPr id="27" name="Group 30"/>
          <p:cNvGrpSpPr/>
          <p:nvPr/>
        </p:nvGrpSpPr>
        <p:grpSpPr>
          <a:xfrm>
            <a:off x="2743200" y="0"/>
            <a:ext cx="676662" cy="685800"/>
            <a:chOff x="1685537" y="914400"/>
            <a:chExt cx="1057662" cy="914400"/>
          </a:xfrm>
        </p:grpSpPr>
        <p:pic>
          <p:nvPicPr>
            <p:cNvPr id="28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752338" y="3657600"/>
            <a:ext cx="676662" cy="685800"/>
            <a:chOff x="1685537" y="914400"/>
            <a:chExt cx="1057662" cy="914400"/>
          </a:xfrm>
        </p:grpSpPr>
        <p:pic>
          <p:nvPicPr>
            <p:cNvPr id="31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8467338" y="0"/>
            <a:ext cx="676662" cy="685800"/>
            <a:chOff x="1685537" y="914400"/>
            <a:chExt cx="1057662" cy="914400"/>
          </a:xfrm>
        </p:grpSpPr>
        <p:pic>
          <p:nvPicPr>
            <p:cNvPr id="34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8467338" y="3657600"/>
            <a:ext cx="676662" cy="685800"/>
            <a:chOff x="1685537" y="914400"/>
            <a:chExt cx="1057662" cy="914400"/>
          </a:xfrm>
        </p:grpSpPr>
        <p:pic>
          <p:nvPicPr>
            <p:cNvPr id="37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81300" y="22479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8</a:t>
            </a:r>
          </a:p>
          <a:p>
            <a:pPr algn="ctr"/>
            <a:r>
              <a:rPr lang="en-GB" sz="2400" b="1" dirty="0" smtClean="0"/>
              <a:t>The day of </a:t>
            </a:r>
            <a:r>
              <a:rPr lang="en-GB" sz="2400" b="1" dirty="0" err="1" smtClean="0"/>
              <a:t>Qassim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gonal Stripe 19"/>
          <p:cNvSpPr/>
          <p:nvPr/>
        </p:nvSpPr>
        <p:spPr>
          <a:xfrm>
            <a:off x="0" y="0"/>
            <a:ext cx="1524000" cy="14478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9</a:t>
            </a:r>
          </a:p>
          <a:p>
            <a:pPr algn="ctr"/>
            <a:r>
              <a:rPr lang="en-GB" sz="2400" b="1" dirty="0" smtClean="0"/>
              <a:t>The brave Lady </a:t>
            </a:r>
            <a:r>
              <a:rPr lang="en-GB" sz="2400" b="1" dirty="0" err="1" smtClean="0"/>
              <a:t>zaineb</a:t>
            </a:r>
            <a:r>
              <a:rPr lang="en-GB" sz="2400" b="1" dirty="0" smtClean="0"/>
              <a:t> </a:t>
            </a:r>
            <a:r>
              <a:rPr lang="en-GB" sz="1400" b="1" dirty="0" smtClean="0"/>
              <a:t>as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 rot="18980016">
            <a:off x="-217549" y="30690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Muharram 1440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Name..........................</a:t>
            </a:r>
            <a:endParaRPr lang="en-US" dirty="0"/>
          </a:p>
        </p:txBody>
      </p:sp>
      <p:grpSp>
        <p:nvGrpSpPr>
          <p:cNvPr id="2" name="Group 30"/>
          <p:cNvGrpSpPr/>
          <p:nvPr/>
        </p:nvGrpSpPr>
        <p:grpSpPr>
          <a:xfrm>
            <a:off x="1609338" y="152400"/>
            <a:ext cx="829062" cy="838200"/>
            <a:chOff x="1685537" y="914400"/>
            <a:chExt cx="1057662" cy="914400"/>
          </a:xfrm>
        </p:grpSpPr>
        <p:pic>
          <p:nvPicPr>
            <p:cNvPr id="32" name="Picture 4" descr="Image result for black fl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21033695">
              <a:off x="1752599" y="916844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 smtClean="0">
                  <a:solidFill>
                    <a:schemeClr val="bg1"/>
                  </a:solidFill>
                </a:rPr>
                <a:t>ا</a:t>
              </a:r>
              <a:r>
                <a:rPr lang="ar-SA" b="1" dirty="0" smtClean="0">
                  <a:solidFill>
                    <a:schemeClr val="bg1"/>
                  </a:solidFill>
                </a:rPr>
                <a:t>لعلوية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522" y="2895600"/>
            <a:ext cx="2937933" cy="3962400"/>
            <a:chOff x="-15522" y="2895600"/>
            <a:chExt cx="2937933" cy="3962400"/>
          </a:xfrm>
        </p:grpSpPr>
        <p:pic>
          <p:nvPicPr>
            <p:cNvPr id="11" name="Picture 10" descr="Image result for picture frame colouring"/>
            <p:cNvPicPr>
              <a:picLocks noChangeAspect="1" noChangeArrowheads="1"/>
            </p:cNvPicPr>
            <p:nvPr/>
          </p:nvPicPr>
          <p:blipFill>
            <a:blip r:embed="rId3" cstate="print"/>
            <a:srcRect r="3111" b="4000"/>
            <a:stretch>
              <a:fillRect/>
            </a:stretch>
          </p:blipFill>
          <p:spPr bwMode="auto">
            <a:xfrm>
              <a:off x="0" y="3962400"/>
              <a:ext cx="2922411" cy="2895600"/>
            </a:xfrm>
            <a:prstGeom prst="rect">
              <a:avLst/>
            </a:prstGeom>
            <a:noFill/>
          </p:spPr>
        </p:pic>
        <p:sp>
          <p:nvSpPr>
            <p:cNvPr id="12" name="Horizontal Scroll 11"/>
            <p:cNvSpPr/>
            <p:nvPr/>
          </p:nvSpPr>
          <p:spPr>
            <a:xfrm>
              <a:off x="0" y="2895600"/>
              <a:ext cx="2895600" cy="11430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I learn from lady </a:t>
              </a:r>
              <a:r>
                <a:rPr lang="en-GB" sz="1400" dirty="0" err="1" smtClean="0"/>
                <a:t>Zaineb</a:t>
              </a:r>
              <a:r>
                <a:rPr lang="en-GB" sz="1400" dirty="0" smtClean="0"/>
                <a:t> as how to dress modestly and that </a:t>
              </a:r>
              <a:r>
                <a:rPr lang="en-GB" sz="1400" dirty="0" err="1" smtClean="0"/>
                <a:t>Hijab</a:t>
              </a:r>
              <a:r>
                <a:rPr lang="en-GB" sz="1400" dirty="0" smtClean="0"/>
                <a:t> does not stop me from being an active person in society</a:t>
              </a:r>
              <a:endParaRPr lang="en-US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62200" y="4191000"/>
              <a:ext cx="381000" cy="2667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Ma</a:t>
              </a:r>
            </a:p>
            <a:p>
              <a:pPr algn="ctr"/>
              <a:r>
                <a:rPr lang="en-GB" sz="1200" dirty="0" smtClean="0"/>
                <a:t>n</a:t>
              </a:r>
            </a:p>
            <a:p>
              <a:pPr algn="ctr"/>
              <a:r>
                <a:rPr lang="en-GB" sz="1200" dirty="0" smtClean="0"/>
                <a:t>n</a:t>
              </a:r>
            </a:p>
            <a:p>
              <a:pPr algn="ctr"/>
              <a:r>
                <a:rPr lang="en-GB" sz="1200" dirty="0" smtClean="0"/>
                <a:t>R</a:t>
              </a:r>
            </a:p>
            <a:p>
              <a:pPr algn="ctr"/>
              <a:r>
                <a:rPr lang="en-GB" sz="1200" dirty="0" smtClean="0"/>
                <a:t>R</a:t>
              </a:r>
            </a:p>
            <a:p>
              <a:pPr algn="ctr"/>
              <a:r>
                <a:rPr lang="en-GB" sz="1200" dirty="0" smtClean="0"/>
                <a:t>s&amp;</a:t>
              </a:r>
            </a:p>
            <a:p>
              <a:pPr algn="ctr"/>
              <a:r>
                <a:rPr lang="en-GB" sz="1200" dirty="0" smtClean="0"/>
                <a:t>Mo</a:t>
              </a:r>
            </a:p>
            <a:p>
              <a:pPr algn="ctr"/>
              <a:r>
                <a:rPr lang="en-GB" sz="1200" dirty="0" smtClean="0"/>
                <a:t>r</a:t>
              </a:r>
            </a:p>
            <a:p>
              <a:pPr algn="ctr"/>
              <a:r>
                <a:rPr lang="en-GB" sz="1200" dirty="0" smtClean="0"/>
                <a:t>a</a:t>
              </a:r>
            </a:p>
            <a:p>
              <a:pPr algn="ctr"/>
              <a:r>
                <a:rPr lang="en-GB" sz="1200" dirty="0" smtClean="0"/>
                <a:t>l</a:t>
              </a:r>
            </a:p>
            <a:p>
              <a:pPr algn="ctr"/>
              <a:r>
                <a:rPr lang="en-GB" sz="1200" dirty="0" smtClean="0"/>
                <a:t>s</a:t>
              </a:r>
              <a:endParaRPr lang="en-US" sz="1200" dirty="0"/>
            </a:p>
          </p:txBody>
        </p:sp>
        <p:sp>
          <p:nvSpPr>
            <p:cNvPr id="14" name="Rounded Rectangle 13"/>
            <p:cNvSpPr/>
            <p:nvPr/>
          </p:nvSpPr>
          <p:spPr>
            <a:xfrm rot="19386491">
              <a:off x="-15522" y="4264353"/>
              <a:ext cx="1112514" cy="3193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/>
                <a:t>colour</a:t>
              </a:r>
              <a:endParaRPr lang="en-US" sz="1400" b="1" dirty="0"/>
            </a:p>
          </p:txBody>
        </p:sp>
      </p:grpSp>
      <p:pic>
        <p:nvPicPr>
          <p:cNvPr id="15" name="Picture 16" descr="Image result for  muslim colouring p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" y="4572000"/>
            <a:ext cx="1086331" cy="2286000"/>
          </a:xfrm>
          <a:prstGeom prst="rect">
            <a:avLst/>
          </a:prstGeom>
          <a:noFill/>
        </p:spPr>
      </p:pic>
      <p:pic>
        <p:nvPicPr>
          <p:cNvPr id="29700" name="Picture 4" descr="Image result for bird colour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90" r="5161" b="22631"/>
          <a:stretch>
            <a:fillRect/>
          </a:stretch>
        </p:blipFill>
        <p:spPr bwMode="auto">
          <a:xfrm rot="19479774" flipH="1">
            <a:off x="7181296" y="954016"/>
            <a:ext cx="1676401" cy="1524000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5867400" y="2514600"/>
            <a:ext cx="3276600" cy="434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Lady </a:t>
            </a:r>
            <a:r>
              <a:rPr lang="en-GB" dirty="0" err="1" smtClean="0"/>
              <a:t>Zaineb</a:t>
            </a:r>
            <a:r>
              <a:rPr lang="en-GB" dirty="0" smtClean="0"/>
              <a:t> was the daughter of ........................ And Lady ..........................</a:t>
            </a:r>
          </a:p>
          <a:p>
            <a:pPr algn="ctr"/>
            <a:r>
              <a:rPr lang="en-GB" dirty="0" smtClean="0"/>
              <a:t>She went to Karbala with her two brothers: ........................ And .......................</a:t>
            </a:r>
          </a:p>
          <a:p>
            <a:pPr algn="ctr"/>
            <a:r>
              <a:rPr lang="en-GB" dirty="0" smtClean="0"/>
              <a:t>She is a brave and ....................... Lady and gave a strong .......................... In Sham in front of the tyrant ...................... In Sham</a:t>
            </a:r>
            <a:endParaRPr lang="en-US" dirty="0"/>
          </a:p>
        </p:txBody>
      </p:sp>
      <p:sp>
        <p:nvSpPr>
          <p:cNvPr id="19" name="Oval Callout 18"/>
          <p:cNvSpPr/>
          <p:nvPr/>
        </p:nvSpPr>
        <p:spPr>
          <a:xfrm>
            <a:off x="5105400" y="1828800"/>
            <a:ext cx="2438400" cy="1371600"/>
          </a:xfrm>
          <a:prstGeom prst="wedgeEllipseCallout">
            <a:avLst>
              <a:gd name="adj1" fmla="val 63319"/>
              <a:gd name="adj2" fmla="val -858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Choose the correct words from the clouds to fill in the blanks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14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Imam Ali as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114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Lady </a:t>
            </a:r>
            <a:r>
              <a:rPr lang="en-GB" dirty="0" err="1" smtClean="0"/>
              <a:t>fatima</a:t>
            </a:r>
            <a:r>
              <a:rPr lang="en-GB" dirty="0" smtClean="0"/>
              <a:t> as</a:t>
            </a:r>
            <a:endParaRPr lang="en-US" dirty="0"/>
          </a:p>
        </p:txBody>
      </p:sp>
      <p:pic>
        <p:nvPicPr>
          <p:cNvPr id="29702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62000"/>
            <a:ext cx="1676400" cy="1100836"/>
          </a:xfrm>
          <a:prstGeom prst="rect">
            <a:avLst/>
          </a:prstGeom>
          <a:noFill/>
        </p:spPr>
      </p:pic>
      <p:pic>
        <p:nvPicPr>
          <p:cNvPr id="27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1676400" cy="1100836"/>
          </a:xfrm>
          <a:prstGeom prst="rect">
            <a:avLst/>
          </a:prstGeom>
          <a:noFill/>
        </p:spPr>
      </p:pic>
      <p:pic>
        <p:nvPicPr>
          <p:cNvPr id="28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914400"/>
            <a:ext cx="1676400" cy="1100836"/>
          </a:xfrm>
          <a:prstGeom prst="rect">
            <a:avLst/>
          </a:prstGeom>
          <a:noFill/>
        </p:spPr>
      </p:pic>
      <p:pic>
        <p:nvPicPr>
          <p:cNvPr id="29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905000"/>
            <a:ext cx="1676400" cy="1100836"/>
          </a:xfrm>
          <a:prstGeom prst="rect">
            <a:avLst/>
          </a:prstGeom>
          <a:noFill/>
        </p:spPr>
      </p:pic>
      <p:pic>
        <p:nvPicPr>
          <p:cNvPr id="31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914400"/>
            <a:ext cx="1676400" cy="1100836"/>
          </a:xfrm>
          <a:prstGeom prst="rect">
            <a:avLst/>
          </a:prstGeom>
          <a:noFill/>
        </p:spPr>
      </p:pic>
      <p:pic>
        <p:nvPicPr>
          <p:cNvPr id="34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838200"/>
            <a:ext cx="1676400" cy="1100836"/>
          </a:xfrm>
          <a:prstGeom prst="rect">
            <a:avLst/>
          </a:prstGeom>
          <a:noFill/>
        </p:spPr>
      </p:pic>
      <p:pic>
        <p:nvPicPr>
          <p:cNvPr id="35" name="Picture 6" descr="Image result for clouds colour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981200"/>
            <a:ext cx="1676400" cy="110083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334000" y="114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Imam </a:t>
            </a:r>
            <a:r>
              <a:rPr lang="en-GB" dirty="0" err="1" smtClean="0"/>
              <a:t>Hussain</a:t>
            </a:r>
            <a:r>
              <a:rPr lang="en-GB" dirty="0" smtClean="0"/>
              <a:t> as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AlAbbas</a:t>
            </a:r>
            <a:r>
              <a:rPr lang="en-GB" dirty="0" smtClean="0"/>
              <a:t> as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Courageous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576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speech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828800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Yazid</a:t>
            </a:r>
            <a:endParaRPr lang="en-US" dirty="0"/>
          </a:p>
        </p:txBody>
      </p:sp>
      <p:pic>
        <p:nvPicPr>
          <p:cNvPr id="29706" name="Picture 10" descr="Image result for easy maze colour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352800"/>
            <a:ext cx="2819400" cy="2771775"/>
          </a:xfrm>
          <a:prstGeom prst="rect">
            <a:avLst/>
          </a:prstGeom>
          <a:noFill/>
        </p:spPr>
      </p:pic>
      <p:pic>
        <p:nvPicPr>
          <p:cNvPr id="46" name="Picture 14" descr="Image result for imam colouring pages"/>
          <p:cNvPicPr>
            <a:picLocks noChangeAspect="1" noChangeArrowheads="1"/>
          </p:cNvPicPr>
          <p:nvPr/>
        </p:nvPicPr>
        <p:blipFill>
          <a:blip r:embed="rId8" cstate="print"/>
          <a:srcRect l="25000" t="4132" r="33333" b="11163"/>
          <a:stretch>
            <a:fillRect/>
          </a:stretch>
        </p:blipFill>
        <p:spPr bwMode="auto">
          <a:xfrm>
            <a:off x="3018263" y="3048000"/>
            <a:ext cx="334537" cy="914400"/>
          </a:xfrm>
          <a:prstGeom prst="rect">
            <a:avLst/>
          </a:prstGeom>
          <a:noFill/>
        </p:spPr>
      </p:pic>
      <p:pic>
        <p:nvPicPr>
          <p:cNvPr id="47" name="Picture 6" descr="Image result for hazrat Zainab colouring images"/>
          <p:cNvPicPr>
            <a:picLocks noChangeAspect="1" noChangeArrowheads="1"/>
          </p:cNvPicPr>
          <p:nvPr/>
        </p:nvPicPr>
        <p:blipFill>
          <a:blip r:embed="rId9" cstate="print"/>
          <a:srcRect l="19048" t="9841" r="9524" b="17990"/>
          <a:stretch>
            <a:fillRect/>
          </a:stretch>
        </p:blipFill>
        <p:spPr bwMode="auto">
          <a:xfrm>
            <a:off x="5410200" y="5791200"/>
            <a:ext cx="304800" cy="44704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3048000" y="60960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Help Lady </a:t>
            </a:r>
            <a:r>
              <a:rPr lang="en-GB" sz="1400" dirty="0" err="1" smtClean="0"/>
              <a:t>Zaineb</a:t>
            </a:r>
            <a:r>
              <a:rPr lang="en-GB" sz="1400" dirty="0" smtClean="0"/>
              <a:t> reach her grandfathers mosque in </a:t>
            </a:r>
            <a:r>
              <a:rPr lang="en-GB" sz="1400" dirty="0" err="1" smtClean="0"/>
              <a:t>Madinat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person shape colou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2874482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10668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9</a:t>
            </a:r>
          </a:p>
          <a:p>
            <a:endParaRPr lang="en-GB" dirty="0" smtClean="0"/>
          </a:p>
          <a:p>
            <a:r>
              <a:rPr lang="en-GB" dirty="0" smtClean="0"/>
              <a:t>Each child will be provided with a cardboard cut out of a person and some black tissue paper to dress them in </a:t>
            </a:r>
            <a:r>
              <a:rPr lang="en-GB" dirty="0" err="1" smtClean="0"/>
              <a:t>abaya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Needed</a:t>
            </a:r>
          </a:p>
          <a:p>
            <a:r>
              <a:rPr lang="en-GB" dirty="0" smtClean="0"/>
              <a:t>Cut outs</a:t>
            </a:r>
          </a:p>
          <a:p>
            <a:r>
              <a:rPr lang="en-GB" dirty="0" smtClean="0"/>
              <a:t>Glue</a:t>
            </a:r>
          </a:p>
          <a:p>
            <a:r>
              <a:rPr lang="en-GB" dirty="0" smtClean="0"/>
              <a:t>Black tissue paper</a:t>
            </a:r>
          </a:p>
          <a:p>
            <a:r>
              <a:rPr lang="en-GB" dirty="0" smtClean="0"/>
              <a:t>colours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505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9</a:t>
            </a:r>
          </a:p>
          <a:p>
            <a:pPr algn="ctr"/>
            <a:r>
              <a:rPr lang="en-GB" sz="2400" b="1" dirty="0" smtClean="0"/>
              <a:t>The brave Lady </a:t>
            </a:r>
            <a:r>
              <a:rPr lang="en-GB" sz="2400" b="1" dirty="0" err="1" smtClean="0"/>
              <a:t>zaineb</a:t>
            </a:r>
            <a:r>
              <a:rPr lang="en-GB" sz="2400" b="1" dirty="0" smtClean="0"/>
              <a:t> </a:t>
            </a:r>
            <a:r>
              <a:rPr lang="en-GB" sz="1400" b="1" dirty="0" smtClean="0"/>
              <a:t>as</a:t>
            </a:r>
            <a:endParaRPr lang="en-US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Image result for hazrat Zainab colourin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38200"/>
            <a:ext cx="2514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8" descr="Image result for colouring pages huss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2449284" cy="24384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13" name="Diagonal Stripe 12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orizontal Scroll 13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10</a:t>
              </a:r>
            </a:p>
            <a:p>
              <a:pPr algn="ctr"/>
              <a:r>
                <a:rPr lang="en-GB" sz="2400" b="1" dirty="0" smtClean="0"/>
                <a:t>Lessons from </a:t>
              </a:r>
              <a:r>
                <a:rPr lang="en-GB" sz="2400" b="1" dirty="0" err="1" smtClean="0"/>
                <a:t>Ashoora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17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18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Folded Corner 19"/>
          <p:cNvSpPr/>
          <p:nvPr/>
        </p:nvSpPr>
        <p:spPr>
          <a:xfrm>
            <a:off x="2743200" y="1143000"/>
            <a:ext cx="3505200" cy="22860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 </a:t>
            </a:r>
            <a:r>
              <a:rPr lang="en-GB" dirty="0" err="1" smtClean="0"/>
              <a:t>Hussain</a:t>
            </a:r>
            <a:r>
              <a:rPr lang="en-GB" dirty="0" smtClean="0"/>
              <a:t> as sacrificed his life to keep ........ alive. </a:t>
            </a:r>
          </a:p>
          <a:p>
            <a:pPr algn="ctr"/>
            <a:r>
              <a:rPr lang="en-GB" dirty="0" smtClean="0"/>
              <a:t>Being a............means we have to be ............ and caring, to respect the ..........., and to be ............. and grateful to ......... for all his blessings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286000" y="3505200"/>
          <a:ext cx="4343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muslim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thankful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Islam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Up Arrow Callout 23"/>
          <p:cNvSpPr/>
          <p:nvPr/>
        </p:nvSpPr>
        <p:spPr>
          <a:xfrm>
            <a:off x="0" y="3429000"/>
            <a:ext cx="2895600" cy="342900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Callout 24"/>
          <p:cNvSpPr/>
          <p:nvPr/>
        </p:nvSpPr>
        <p:spPr>
          <a:xfrm>
            <a:off x="6248400" y="3429000"/>
            <a:ext cx="2895600" cy="342900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2" descr="Image result for colouring pages huss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00600"/>
            <a:ext cx="2409825" cy="189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Horizontal Scroll 26"/>
          <p:cNvSpPr/>
          <p:nvPr/>
        </p:nvSpPr>
        <p:spPr>
          <a:xfrm>
            <a:off x="3200400" y="4343400"/>
            <a:ext cx="2743200" cy="6858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Ya Allah: we want to visit Karbala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Our awaited</a:t>
            </a:r>
          </a:p>
          <a:p>
            <a:pPr algn="ctr"/>
            <a:r>
              <a:rPr lang="en-GB" sz="1200" dirty="0" smtClean="0"/>
              <a:t> Imam Mehdi</a:t>
            </a:r>
          </a:p>
          <a:p>
            <a:pPr algn="ctr"/>
            <a:r>
              <a:rPr lang="en-GB" sz="1200" dirty="0" smtClean="0"/>
              <a:t> </a:t>
            </a:r>
            <a:r>
              <a:rPr lang="en-GB" sz="1200" dirty="0" err="1" smtClean="0"/>
              <a:t>aj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47244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Write what we can do as active young people waiting for our Imam</a:t>
            </a:r>
          </a:p>
          <a:p>
            <a:r>
              <a:rPr lang="en-GB" sz="16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Our beloved</a:t>
            </a:r>
          </a:p>
          <a:p>
            <a:pPr algn="ctr"/>
            <a:r>
              <a:rPr lang="en-GB" sz="1200" dirty="0" smtClean="0"/>
              <a:t> Imam </a:t>
            </a:r>
            <a:r>
              <a:rPr lang="en-GB" sz="1200" dirty="0" err="1" smtClean="0"/>
              <a:t>Hussain</a:t>
            </a:r>
            <a:endParaRPr lang="en-GB" sz="1200" dirty="0" smtClean="0"/>
          </a:p>
          <a:p>
            <a:pPr algn="ctr"/>
            <a:r>
              <a:rPr lang="en-GB" sz="1200" dirty="0" smtClean="0"/>
              <a:t>as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172200" y="4643497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Write what lessons we have learnt from </a:t>
            </a:r>
            <a:r>
              <a:rPr lang="en-GB" sz="1600" dirty="0" err="1" smtClean="0"/>
              <a:t>Ashoora</a:t>
            </a:r>
            <a:r>
              <a:rPr lang="en-GB" sz="1600" dirty="0" smtClean="0"/>
              <a:t> this year</a:t>
            </a:r>
          </a:p>
          <a:p>
            <a:r>
              <a:rPr lang="en-GB" sz="16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 descr="Image result for pictures ma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Image result for pictures ma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Image result for pictures ma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4" name="Picture 16" descr="Image result for crown to make"/>
          <p:cNvPicPr>
            <a:picLocks noChangeAspect="1" noChangeArrowheads="1"/>
          </p:cNvPicPr>
          <p:nvPr/>
        </p:nvPicPr>
        <p:blipFill>
          <a:blip r:embed="rId2" cstate="print"/>
          <a:srcRect l="5824" t="20734" r="6808" b="18948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048000" y="2286000"/>
            <a:ext cx="3381375" cy="2200275"/>
            <a:chOff x="152400" y="990600"/>
            <a:chExt cx="3381375" cy="2276475"/>
          </a:xfrm>
        </p:grpSpPr>
        <p:pic>
          <p:nvPicPr>
            <p:cNvPr id="17416" name="Picture 8" descr="Image result for pictures manner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990600"/>
              <a:ext cx="3381375" cy="22764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422" name="Picture 14" descr="Image result for pictures manners"/>
            <p:cNvPicPr>
              <a:picLocks noChangeAspect="1" noChangeArrowheads="1"/>
            </p:cNvPicPr>
            <p:nvPr/>
          </p:nvPicPr>
          <p:blipFill>
            <a:blip r:embed="rId4" cstate="print"/>
            <a:srcRect l="65352" b="49791"/>
            <a:stretch>
              <a:fillRect/>
            </a:stretch>
          </p:blipFill>
          <p:spPr bwMode="auto">
            <a:xfrm>
              <a:off x="152400" y="990600"/>
              <a:ext cx="1171575" cy="11430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4648200"/>
            <a:ext cx="8610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4724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Manners I learn from </a:t>
            </a:r>
            <a:r>
              <a:rPr lang="en-GB" sz="3200" dirty="0" err="1" smtClean="0"/>
              <a:t>Ashoora</a:t>
            </a:r>
            <a:endParaRPr lang="en-US" sz="3200" dirty="0"/>
          </a:p>
        </p:txBody>
      </p:sp>
      <p:sp>
        <p:nvSpPr>
          <p:cNvPr id="15" name="Multiply 14"/>
          <p:cNvSpPr/>
          <p:nvPr/>
        </p:nvSpPr>
        <p:spPr>
          <a:xfrm>
            <a:off x="381000" y="4876800"/>
            <a:ext cx="381000" cy="3810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458200" y="4876800"/>
            <a:ext cx="381000" cy="3810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" y="5486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DAY10</a:t>
            </a:r>
          </a:p>
          <a:p>
            <a:r>
              <a:rPr lang="en-GB" dirty="0" smtClean="0"/>
              <a:t>Needed: scissors colours ribbon tape</a:t>
            </a:r>
          </a:p>
          <a:p>
            <a:r>
              <a:rPr lang="en-GB" dirty="0" smtClean="0"/>
              <a:t>Print one COLOUR sheet per child. Help them cut around the crown shape, colour  then attach a ribbon to secure around head</a:t>
            </a:r>
            <a:endParaRPr lang="en-US" dirty="0"/>
          </a:p>
        </p:txBody>
      </p:sp>
      <p:grpSp>
        <p:nvGrpSpPr>
          <p:cNvPr id="20" name="Group 30"/>
          <p:cNvGrpSpPr/>
          <p:nvPr/>
        </p:nvGrpSpPr>
        <p:grpSpPr>
          <a:xfrm>
            <a:off x="685800" y="4648200"/>
            <a:ext cx="676662" cy="685800"/>
            <a:chOff x="1685537" y="914400"/>
            <a:chExt cx="1057662" cy="914400"/>
          </a:xfrm>
        </p:grpSpPr>
        <p:pic>
          <p:nvPicPr>
            <p:cNvPr id="22" name="Picture 4" descr="Image result for black fla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3505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1</a:t>
            </a:r>
          </a:p>
          <a:p>
            <a:pPr algn="ctr"/>
            <a:r>
              <a:rPr lang="en-GB" sz="2400" b="1" dirty="0" smtClean="0"/>
              <a:t>Prophets and Imams</a:t>
            </a:r>
            <a:endParaRPr lang="en-US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10</a:t>
            </a:r>
          </a:p>
          <a:p>
            <a:pPr algn="ctr"/>
            <a:r>
              <a:rPr lang="en-GB" sz="2400" b="1" dirty="0" smtClean="0"/>
              <a:t>Lessons from </a:t>
            </a:r>
            <a:r>
              <a:rPr lang="en-GB" sz="2400" b="1" dirty="0" err="1" smtClean="0"/>
              <a:t>Ashoora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20" name="Diagonal Stripe 19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orizontal Scroll 21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2</a:t>
              </a:r>
            </a:p>
            <a:p>
              <a:pPr algn="ctr"/>
              <a:r>
                <a:rPr lang="en-GB" sz="2400" b="1" dirty="0" smtClean="0"/>
                <a:t>Imam </a:t>
              </a:r>
              <a:r>
                <a:rPr lang="en-GB" sz="2400" b="1" dirty="0" err="1" smtClean="0"/>
                <a:t>Hussain</a:t>
              </a:r>
              <a:r>
                <a:rPr lang="en-GB" sz="2400" b="1" dirty="0" smtClean="0"/>
                <a:t> as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2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32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174" name="Picture 6" descr="Image result for colouring pages huss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614134"/>
            <a:ext cx="1502190" cy="1491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6" name="Picture 8" descr="Image result for colouring pages huss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561" y="5257800"/>
            <a:ext cx="1445452" cy="1467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0" descr="Image result for colouring pages huss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088" y="5325110"/>
            <a:ext cx="1480932" cy="1380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2" name="Picture 14" descr="Image result for colouring pictures manners"/>
          <p:cNvPicPr>
            <a:picLocks noChangeAspect="1" noChangeArrowheads="1"/>
          </p:cNvPicPr>
          <p:nvPr/>
        </p:nvPicPr>
        <p:blipFill>
          <a:blip r:embed="rId6" cstate="print"/>
          <a:srcRect l="6780" t="5405" r="8475" b="8108"/>
          <a:stretch>
            <a:fillRect/>
          </a:stretch>
        </p:blipFill>
        <p:spPr bwMode="auto">
          <a:xfrm>
            <a:off x="6477000" y="3657600"/>
            <a:ext cx="1233488" cy="157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4" name="Picture 16" descr="Image result for colouring pictures manners"/>
          <p:cNvPicPr>
            <a:picLocks noChangeAspect="1" noChangeArrowheads="1"/>
          </p:cNvPicPr>
          <p:nvPr/>
        </p:nvPicPr>
        <p:blipFill>
          <a:blip r:embed="rId7" cstate="print"/>
          <a:srcRect l="7973" t="4233" r="6977" b="8995"/>
          <a:stretch>
            <a:fillRect/>
          </a:stretch>
        </p:blipFill>
        <p:spPr bwMode="auto">
          <a:xfrm>
            <a:off x="7848600" y="3657601"/>
            <a:ext cx="1295400" cy="165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86" name="AutoShape 18" descr="Image result for colouring pictures ma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AutoShape 20" descr="Image result for colouring pictures mann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92" name="Picture 24" descr="Image result for colouring pictures manners"/>
          <p:cNvPicPr>
            <a:picLocks noChangeAspect="1" noChangeArrowheads="1"/>
          </p:cNvPicPr>
          <p:nvPr/>
        </p:nvPicPr>
        <p:blipFill>
          <a:blip r:embed="rId8" cstate="print"/>
          <a:srcRect l="16308"/>
          <a:stretch>
            <a:fillRect/>
          </a:stretch>
        </p:blipFill>
        <p:spPr bwMode="auto">
          <a:xfrm>
            <a:off x="7772400" y="5562600"/>
            <a:ext cx="13716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94" name="Picture 26" descr="Image result for colouring pictures manners"/>
          <p:cNvPicPr>
            <a:picLocks noChangeAspect="1" noChangeArrowheads="1"/>
          </p:cNvPicPr>
          <p:nvPr/>
        </p:nvPicPr>
        <p:blipFill>
          <a:blip r:embed="rId9" cstate="print"/>
          <a:srcRect l="6780" t="5405" r="5085" b="8108"/>
          <a:stretch>
            <a:fillRect/>
          </a:stretch>
        </p:blipFill>
        <p:spPr bwMode="auto">
          <a:xfrm>
            <a:off x="6477000" y="5451231"/>
            <a:ext cx="1143000" cy="140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96" name="Picture 28" descr="Image result for colouring pages hussain"/>
          <p:cNvPicPr>
            <a:picLocks noChangeAspect="1" noChangeArrowheads="1"/>
          </p:cNvPicPr>
          <p:nvPr/>
        </p:nvPicPr>
        <p:blipFill>
          <a:blip r:embed="rId10" cstate="print"/>
          <a:srcRect r="34793"/>
          <a:stretch>
            <a:fillRect/>
          </a:stretch>
        </p:blipFill>
        <p:spPr bwMode="auto">
          <a:xfrm>
            <a:off x="3733800" y="5257800"/>
            <a:ext cx="1447800" cy="145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98" name="Picture 30" descr="Image result for colouring pages hussai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3657600"/>
            <a:ext cx="1476375" cy="1409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2057400" y="3581400"/>
            <a:ext cx="15240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Colour in the pictures of the acts we do to mourn Imam </a:t>
            </a:r>
            <a:r>
              <a:rPr lang="en-GB" sz="1600" dirty="0" err="1" smtClean="0"/>
              <a:t>Hussain</a:t>
            </a:r>
            <a:r>
              <a:rPr lang="en-GB" sz="1600" dirty="0" smtClean="0"/>
              <a:t> as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5257800" y="3657600"/>
            <a:ext cx="11430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Then colour these pictures of how Imam </a:t>
            </a:r>
            <a:r>
              <a:rPr lang="en-GB" sz="1600" dirty="0" err="1" smtClean="0"/>
              <a:t>Hussain</a:t>
            </a:r>
            <a:r>
              <a:rPr lang="en-GB" sz="1600" dirty="0" smtClean="0"/>
              <a:t> as influences our daily lives</a:t>
            </a:r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US" sz="16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81000" y="1143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02" name="Picture 34" descr="Image result for boy muslim colouring pages"/>
          <p:cNvPicPr>
            <a:picLocks noChangeAspect="1" noChangeArrowheads="1"/>
          </p:cNvPicPr>
          <p:nvPr/>
        </p:nvPicPr>
        <p:blipFill>
          <a:blip r:embed="rId12" cstate="print"/>
          <a:srcRect l="12629" t="12121" r="50952" b="12121"/>
          <a:stretch>
            <a:fillRect/>
          </a:stretch>
        </p:blipFill>
        <p:spPr bwMode="auto">
          <a:xfrm>
            <a:off x="8305800" y="457200"/>
            <a:ext cx="838200" cy="1232647"/>
          </a:xfrm>
          <a:prstGeom prst="rect">
            <a:avLst/>
          </a:prstGeom>
          <a:noFill/>
        </p:spPr>
      </p:pic>
      <p:pic>
        <p:nvPicPr>
          <p:cNvPr id="7180" name="Picture 12" descr="Image result for colouring pages hussain"/>
          <p:cNvPicPr>
            <a:picLocks noChangeAspect="1" noChangeArrowheads="1"/>
          </p:cNvPicPr>
          <p:nvPr/>
        </p:nvPicPr>
        <p:blipFill>
          <a:blip r:embed="rId13" cstate="print"/>
          <a:srcRect t="24000" b="16000"/>
          <a:stretch>
            <a:fillRect/>
          </a:stretch>
        </p:blipFill>
        <p:spPr bwMode="auto">
          <a:xfrm>
            <a:off x="5181600" y="5943600"/>
            <a:ext cx="1295400" cy="63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Rounded Rectangular Callout 47"/>
          <p:cNvSpPr/>
          <p:nvPr/>
        </p:nvSpPr>
        <p:spPr>
          <a:xfrm>
            <a:off x="6629400" y="1524000"/>
            <a:ext cx="2286000" cy="2057400"/>
          </a:xfrm>
          <a:prstGeom prst="wedgeRoundRectCallout">
            <a:avLst>
              <a:gd name="adj1" fmla="val 27554"/>
              <a:gd name="adj2" fmla="val -603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294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WORD SEARCH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81800" y="15240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Hussain</a:t>
            </a:r>
            <a:endParaRPr lang="en-GB" dirty="0" smtClean="0"/>
          </a:p>
          <a:p>
            <a:pPr algn="ctr"/>
            <a:r>
              <a:rPr lang="en-GB" dirty="0" smtClean="0"/>
              <a:t>Karbala</a:t>
            </a:r>
          </a:p>
          <a:p>
            <a:pPr algn="ctr"/>
            <a:r>
              <a:rPr lang="en-GB" dirty="0" smtClean="0"/>
              <a:t>Tenth</a:t>
            </a:r>
          </a:p>
          <a:p>
            <a:pPr algn="ctr"/>
            <a:r>
              <a:rPr lang="en-GB" dirty="0" err="1" smtClean="0"/>
              <a:t>Ashoora</a:t>
            </a:r>
            <a:endParaRPr lang="en-GB" dirty="0" smtClean="0"/>
          </a:p>
          <a:p>
            <a:pPr algn="ctr"/>
            <a:r>
              <a:rPr lang="en-GB" dirty="0" smtClean="0"/>
              <a:t>Black</a:t>
            </a:r>
          </a:p>
          <a:p>
            <a:pPr algn="ctr"/>
            <a:r>
              <a:rPr lang="en-GB" dirty="0" smtClean="0"/>
              <a:t>Flag</a:t>
            </a:r>
          </a:p>
          <a:p>
            <a:pPr algn="ctr"/>
            <a:r>
              <a:rPr lang="en-GB" dirty="0" smtClean="0"/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AutoShape 14" descr="Image result for colouring pages huss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Image result for colouring pages huss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Image result for colouring pages huss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AutoShape 24" descr="Image result for colouring pages huss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609600"/>
            <a:ext cx="8763000" cy="2133600"/>
            <a:chOff x="0" y="228600"/>
            <a:chExt cx="8763000" cy="2133600"/>
          </a:xfrm>
        </p:grpSpPr>
        <p:pic>
          <p:nvPicPr>
            <p:cNvPr id="22" name="Picture 16" descr="Image result for ‫السلام عليك يا ابا عبدالله خط‬‎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6178" r="4247"/>
            <a:stretch>
              <a:fillRect/>
            </a:stretch>
          </p:blipFill>
          <p:spPr bwMode="auto">
            <a:xfrm>
              <a:off x="2057400" y="3048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574" name="Picture 22" descr="Image result for colouring pages huss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4800"/>
              <a:ext cx="1981200" cy="1971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6" descr="Image result for ‫السلام عليك يا ابا عبدالله خط‬‎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6178" r="4247"/>
            <a:stretch>
              <a:fillRect/>
            </a:stretch>
          </p:blipFill>
          <p:spPr bwMode="auto">
            <a:xfrm>
              <a:off x="6172200" y="3048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22" descr="Image result for colouring pages huss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304800"/>
              <a:ext cx="1981200" cy="1971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8229600" y="228600"/>
              <a:ext cx="5334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</a:t>
              </a:r>
            </a:p>
            <a:p>
              <a:pPr algn="ctr"/>
              <a:r>
                <a:rPr lang="en-GB" dirty="0" smtClean="0"/>
                <a:t>L</a:t>
              </a:r>
            </a:p>
            <a:p>
              <a:pPr algn="ctr"/>
              <a:r>
                <a:rPr lang="en-GB" dirty="0" smtClean="0"/>
                <a:t>U</a:t>
              </a:r>
            </a:p>
            <a:p>
              <a:pPr algn="ctr"/>
              <a:r>
                <a:rPr lang="en-GB" dirty="0" smtClean="0"/>
                <a:t>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2667000"/>
            <a:ext cx="8763000" cy="2133600"/>
            <a:chOff x="0" y="228600"/>
            <a:chExt cx="8763000" cy="2133600"/>
          </a:xfrm>
        </p:grpSpPr>
        <p:pic>
          <p:nvPicPr>
            <p:cNvPr id="17" name="Picture 16" descr="Image result for ‫السلام عليك يا ابا عبدالله خط‬‎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6178" r="4247"/>
            <a:stretch>
              <a:fillRect/>
            </a:stretch>
          </p:blipFill>
          <p:spPr bwMode="auto">
            <a:xfrm>
              <a:off x="2057400" y="3048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22" descr="Image result for colouring pages huss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4800"/>
              <a:ext cx="1981200" cy="1971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16" descr="Image result for ‫السلام عليك يا ابا عبدالله خط‬‎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6178" r="4247"/>
            <a:stretch>
              <a:fillRect/>
            </a:stretch>
          </p:blipFill>
          <p:spPr bwMode="auto">
            <a:xfrm>
              <a:off x="6172200" y="3048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2" descr="Image result for colouring pages huss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304800"/>
              <a:ext cx="1981200" cy="1971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8229600" y="228600"/>
              <a:ext cx="5334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</a:t>
              </a:r>
            </a:p>
            <a:p>
              <a:pPr algn="ctr"/>
              <a:r>
                <a:rPr lang="en-GB" dirty="0" smtClean="0"/>
                <a:t>L</a:t>
              </a:r>
            </a:p>
            <a:p>
              <a:pPr algn="ctr"/>
              <a:r>
                <a:rPr lang="en-GB" dirty="0" smtClean="0"/>
                <a:t>U</a:t>
              </a:r>
            </a:p>
            <a:p>
              <a:pPr algn="ctr"/>
              <a:r>
                <a:rPr lang="en-GB" dirty="0" smtClean="0"/>
                <a:t>E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4724400"/>
            <a:ext cx="8763000" cy="2133600"/>
            <a:chOff x="0" y="228600"/>
            <a:chExt cx="8763000" cy="2133600"/>
          </a:xfrm>
        </p:grpSpPr>
        <p:pic>
          <p:nvPicPr>
            <p:cNvPr id="27" name="Picture 16" descr="Image result for ‫السلام عليك يا ابا عبدالله خط‬‎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6178" r="4247"/>
            <a:stretch>
              <a:fillRect/>
            </a:stretch>
          </p:blipFill>
          <p:spPr bwMode="auto">
            <a:xfrm>
              <a:off x="2057400" y="3048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2" descr="Image result for colouring pages huss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4800"/>
              <a:ext cx="1981200" cy="1971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16" descr="Image result for ‫السلام عليك يا ابا عبدالله خط‬‎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6178" r="4247"/>
            <a:stretch>
              <a:fillRect/>
            </a:stretch>
          </p:blipFill>
          <p:spPr bwMode="auto">
            <a:xfrm>
              <a:off x="6172200" y="3048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2" descr="Image result for colouring pages hussa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304800"/>
              <a:ext cx="1981200" cy="19716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8229600" y="228600"/>
              <a:ext cx="533400" cy="2133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</a:t>
              </a:r>
            </a:p>
            <a:p>
              <a:pPr algn="ctr"/>
              <a:r>
                <a:rPr lang="en-GB" dirty="0" smtClean="0"/>
                <a:t>L</a:t>
              </a:r>
            </a:p>
            <a:p>
              <a:pPr algn="ctr"/>
              <a:r>
                <a:rPr lang="en-GB" dirty="0" smtClean="0"/>
                <a:t>U</a:t>
              </a:r>
            </a:p>
            <a:p>
              <a:pPr algn="ctr"/>
              <a:r>
                <a:rPr lang="en-GB" dirty="0" smtClean="0"/>
                <a:t>E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8600" y="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2       Needed Scissors glue colours gold pen or sequins to decorate</a:t>
            </a:r>
          </a:p>
          <a:p>
            <a:r>
              <a:rPr lang="en-GB" dirty="0" smtClean="0"/>
              <a:t>Each child get a strip, colours it, folds it and glues the end to form a cube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2</a:t>
            </a:r>
          </a:p>
          <a:p>
            <a:pPr algn="ctr"/>
            <a:r>
              <a:rPr lang="en-GB" sz="2400" b="1" dirty="0" smtClean="0"/>
              <a:t>Imam </a:t>
            </a:r>
            <a:r>
              <a:rPr lang="en-GB" sz="2400" b="1" dirty="0" err="1" smtClean="0"/>
              <a:t>Hussain</a:t>
            </a:r>
            <a:r>
              <a:rPr lang="en-GB" sz="2400" b="1" dirty="0" smtClean="0"/>
              <a:t> as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Callout 27"/>
          <p:cNvSpPr/>
          <p:nvPr/>
        </p:nvSpPr>
        <p:spPr>
          <a:xfrm>
            <a:off x="4800600" y="762000"/>
            <a:ext cx="4038600" cy="1752600"/>
          </a:xfrm>
          <a:prstGeom prst="cloudCallout">
            <a:avLst>
              <a:gd name="adj1" fmla="val 40518"/>
              <a:gd name="adj2" fmla="val 591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colouring pages huss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90800"/>
            <a:ext cx="2590800" cy="361721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162800" y="2895600"/>
            <a:ext cx="838200" cy="1066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5638800" y="1828800"/>
            <a:ext cx="1447800" cy="2514600"/>
          </a:xfrm>
          <a:prstGeom prst="wedgeEllipseCallout">
            <a:avLst>
              <a:gd name="adj1" fmla="val 54550"/>
              <a:gd name="adj2" fmla="val 340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am </a:t>
            </a:r>
          </a:p>
          <a:p>
            <a:pPr algn="ctr"/>
            <a:r>
              <a:rPr lang="en-GB" b="1" dirty="0" err="1" smtClean="0"/>
              <a:t>Ruqaya</a:t>
            </a:r>
            <a:r>
              <a:rPr lang="en-GB" b="1" dirty="0" smtClean="0"/>
              <a:t>.</a:t>
            </a:r>
          </a:p>
          <a:p>
            <a:pPr algn="ctr"/>
            <a:r>
              <a:rPr lang="en-GB" dirty="0" smtClean="0"/>
              <a:t>Choose the correct words to fill in my details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724400" y="4191000"/>
            <a:ext cx="1447800" cy="1219200"/>
          </a:xfrm>
          <a:prstGeom prst="wedgeEllipseCallout">
            <a:avLst>
              <a:gd name="adj1" fmla="val 111595"/>
              <a:gd name="adj2" fmla="val -379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Karbala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400800" y="5257800"/>
            <a:ext cx="1676400" cy="1371600"/>
          </a:xfrm>
          <a:prstGeom prst="wedgeEllipseCallout">
            <a:avLst>
              <a:gd name="adj1" fmla="val 21211"/>
              <a:gd name="adj2" fmla="val -1283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Sham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876800" y="5486400"/>
            <a:ext cx="1447800" cy="1219200"/>
          </a:xfrm>
          <a:prstGeom prst="wedgeEllipseCallout">
            <a:avLst>
              <a:gd name="adj1" fmla="val 106502"/>
              <a:gd name="adj2" fmla="val -1370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Thirsty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934200" y="1447800"/>
            <a:ext cx="1295400" cy="1219200"/>
          </a:xfrm>
          <a:prstGeom prst="wedgeEllipseCallout">
            <a:avLst>
              <a:gd name="adj1" fmla="val -27947"/>
              <a:gd name="adj2" fmla="val 637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Imam </a:t>
            </a:r>
            <a:r>
              <a:rPr lang="en-GB" dirty="0" err="1" smtClean="0"/>
              <a:t>Hussain</a:t>
            </a:r>
            <a:r>
              <a:rPr lang="en-GB" dirty="0" smtClean="0"/>
              <a:t> as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124200" y="1212858"/>
          <a:ext cx="1600200" cy="5645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</a:tblGrid>
              <a:tr h="1183614">
                <a:tc>
                  <a:txBody>
                    <a:bodyPr/>
                    <a:lstStyle/>
                    <a:p>
                      <a:r>
                        <a:rPr lang="en-GB" dirty="0" smtClean="0"/>
                        <a:t>     I</a:t>
                      </a:r>
                      <a:r>
                        <a:rPr lang="en-GB" baseline="0" dirty="0" smtClean="0"/>
                        <a:t> am the daughter of ..................</a:t>
                      </a:r>
                      <a:endParaRPr lang="en-US" dirty="0"/>
                    </a:p>
                  </a:txBody>
                  <a:tcPr/>
                </a:tc>
              </a:tr>
              <a:tr h="999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felt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tiered and ...........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999496">
                <a:tc>
                  <a:txBody>
                    <a:bodyPr/>
                    <a:lstStyle/>
                    <a:p>
                      <a:r>
                        <a:rPr lang="en-GB" dirty="0" smtClean="0"/>
                        <a:t>I witnessed </a:t>
                      </a:r>
                    </a:p>
                    <a:p>
                      <a:r>
                        <a:rPr lang="en-GB" dirty="0" smtClean="0"/>
                        <a:t>the battle in .................</a:t>
                      </a:r>
                      <a:endParaRPr lang="en-US" dirty="0"/>
                    </a:p>
                  </a:txBody>
                  <a:tcPr/>
                </a:tc>
              </a:tr>
              <a:tr h="999496">
                <a:tc>
                  <a:txBody>
                    <a:bodyPr/>
                    <a:lstStyle/>
                    <a:p>
                      <a:r>
                        <a:rPr lang="en-GB" dirty="0" smtClean="0"/>
                        <a:t>I was only .......... years old</a:t>
                      </a:r>
                      <a:endParaRPr lang="en-US" dirty="0"/>
                    </a:p>
                  </a:txBody>
                  <a:tcPr/>
                </a:tc>
              </a:tr>
              <a:tr h="999496">
                <a:tc>
                  <a:txBody>
                    <a:bodyPr/>
                    <a:lstStyle/>
                    <a:p>
                      <a:r>
                        <a:rPr lang="en-GB" dirty="0" smtClean="0"/>
                        <a:t>I asked to see my father when I was taken prisoner to ................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-217549" y="0"/>
            <a:ext cx="9132949" cy="1447800"/>
            <a:chOff x="-217549" y="0"/>
            <a:chExt cx="9132949" cy="1447800"/>
          </a:xfrm>
        </p:grpSpPr>
        <p:sp>
          <p:nvSpPr>
            <p:cNvPr id="12" name="Diagonal Stripe 11"/>
            <p:cNvSpPr/>
            <p:nvPr/>
          </p:nvSpPr>
          <p:spPr>
            <a:xfrm>
              <a:off x="0" y="0"/>
              <a:ext cx="1524000" cy="1447800"/>
            </a:xfrm>
            <a:prstGeom prst="diagStrip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orizontal Scroll 12"/>
            <p:cNvSpPr/>
            <p:nvPr/>
          </p:nvSpPr>
          <p:spPr>
            <a:xfrm>
              <a:off x="2667000" y="0"/>
              <a:ext cx="3733800" cy="8382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Day 3</a:t>
              </a:r>
            </a:p>
            <a:p>
              <a:pPr algn="ctr"/>
              <a:r>
                <a:rPr lang="en-GB" sz="2400" b="1" dirty="0" smtClean="0"/>
                <a:t>A child named </a:t>
              </a:r>
              <a:r>
                <a:rPr lang="en-GB" sz="2400" b="1" dirty="0" err="1" smtClean="0"/>
                <a:t>Ruqaya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980016">
              <a:off x="-217549" y="306903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Muharram 1440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000" y="228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Name..........................</a:t>
              </a:r>
              <a:endParaRPr lang="en-US" dirty="0"/>
            </a:p>
          </p:txBody>
        </p:sp>
        <p:grpSp>
          <p:nvGrpSpPr>
            <p:cNvPr id="16" name="Group 30"/>
            <p:cNvGrpSpPr/>
            <p:nvPr/>
          </p:nvGrpSpPr>
          <p:grpSpPr>
            <a:xfrm>
              <a:off x="1609338" y="152400"/>
              <a:ext cx="829062" cy="838200"/>
              <a:chOff x="1685537" y="914400"/>
              <a:chExt cx="1057662" cy="914400"/>
            </a:xfrm>
          </p:grpSpPr>
          <p:pic>
            <p:nvPicPr>
              <p:cNvPr id="17" name="Picture 4" descr="Image result for black fla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85537" y="914400"/>
                <a:ext cx="943362" cy="914400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 rot="21033695">
                <a:off x="1752599" y="91684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chemeClr val="bg1"/>
                    </a:solidFill>
                  </a:rPr>
                  <a:t>ا</a:t>
                </a:r>
                <a:r>
                  <a:rPr lang="ar-SA" b="1" dirty="0" smtClean="0">
                    <a:solidFill>
                      <a:schemeClr val="bg1"/>
                    </a:solidFill>
                  </a:rPr>
                  <a:t>لعلوية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" name="Oval Callout 8"/>
          <p:cNvSpPr/>
          <p:nvPr/>
        </p:nvSpPr>
        <p:spPr>
          <a:xfrm>
            <a:off x="4572000" y="2895600"/>
            <a:ext cx="1066800" cy="1219200"/>
          </a:xfrm>
          <a:prstGeom prst="wedgeEllipseCallout">
            <a:avLst>
              <a:gd name="adj1" fmla="val 65899"/>
              <a:gd name="adj2" fmla="val 50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1030" name="AutoShape 6" descr="Image result for picture frame colo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picture frame colou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picture frame colouring"/>
          <p:cNvPicPr>
            <a:picLocks noChangeAspect="1" noChangeArrowheads="1"/>
          </p:cNvPicPr>
          <p:nvPr/>
        </p:nvPicPr>
        <p:blipFill>
          <a:blip r:embed="rId4" cstate="print"/>
          <a:srcRect r="3111" b="4000"/>
          <a:stretch>
            <a:fillRect/>
          </a:stretch>
        </p:blipFill>
        <p:spPr bwMode="auto">
          <a:xfrm>
            <a:off x="0" y="3962400"/>
            <a:ext cx="2922411" cy="2895600"/>
          </a:xfrm>
          <a:prstGeom prst="rect">
            <a:avLst/>
          </a:prstGeom>
          <a:noFill/>
        </p:spPr>
      </p:pic>
      <p:pic>
        <p:nvPicPr>
          <p:cNvPr id="1026" name="Picture 2" descr="Image result for dot to dot colour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2209800" cy="2176818"/>
          </a:xfrm>
          <a:prstGeom prst="rect">
            <a:avLst/>
          </a:prstGeom>
          <a:noFill/>
        </p:spPr>
      </p:pic>
      <p:sp>
        <p:nvSpPr>
          <p:cNvPr id="24" name="Horizontal Scroll 23"/>
          <p:cNvSpPr/>
          <p:nvPr/>
        </p:nvSpPr>
        <p:spPr>
          <a:xfrm>
            <a:off x="0" y="3276600"/>
            <a:ext cx="3124200" cy="762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 learn from Imam </a:t>
            </a:r>
            <a:r>
              <a:rPr lang="en-GB" sz="1400" dirty="0" err="1" smtClean="0"/>
              <a:t>Hussain</a:t>
            </a:r>
            <a:r>
              <a:rPr lang="en-GB" sz="1400" dirty="0" smtClean="0"/>
              <a:t> as to be nice and kind to the environment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 rot="19386491">
            <a:off x="-15522" y="4264353"/>
            <a:ext cx="1112514" cy="319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Dot to dot</a:t>
            </a:r>
            <a:endParaRPr lang="en-US" sz="1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2362200" y="4191000"/>
            <a:ext cx="381000" cy="2667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</a:t>
            </a:r>
          </a:p>
          <a:p>
            <a:pPr algn="ctr"/>
            <a:r>
              <a:rPr lang="en-GB" dirty="0" smtClean="0"/>
              <a:t>N</a:t>
            </a:r>
          </a:p>
          <a:p>
            <a:pPr algn="ctr"/>
            <a:r>
              <a:rPr lang="en-GB" dirty="0" smtClean="0"/>
              <a:t>N</a:t>
            </a:r>
          </a:p>
          <a:p>
            <a:pPr algn="ctr"/>
            <a:r>
              <a:rPr lang="en-GB" dirty="0" smtClean="0"/>
              <a:t>E</a:t>
            </a:r>
          </a:p>
          <a:p>
            <a:pPr algn="ctr"/>
            <a:r>
              <a:rPr lang="en-GB" dirty="0" smtClean="0"/>
              <a:t>R</a:t>
            </a:r>
          </a:p>
          <a:p>
            <a:pPr algn="ctr"/>
            <a:r>
              <a:rPr lang="en-GB" dirty="0" smtClean="0"/>
              <a:t>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10200" y="990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use pretty colours to colour </a:t>
            </a:r>
          </a:p>
          <a:p>
            <a:r>
              <a:rPr lang="en-GB" dirty="0" smtClean="0"/>
              <a:t>me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0" name="Horizontal Scroll 29"/>
          <p:cNvSpPr/>
          <p:nvPr/>
        </p:nvSpPr>
        <p:spPr>
          <a:xfrm>
            <a:off x="0" y="990600"/>
            <a:ext cx="2971800" cy="2286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3400" y="1447800"/>
            <a:ext cx="20343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رقية</a:t>
            </a:r>
            <a:endParaRPr lang="en-US" sz="8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1000" y="2667000"/>
            <a:ext cx="2438400" cy="460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Colour the name </a:t>
            </a:r>
            <a:r>
              <a:rPr lang="en-GB" sz="1400" b="1" dirty="0" err="1" smtClean="0"/>
              <a:t>Roqaya</a:t>
            </a:r>
            <a:r>
              <a:rPr lang="en-GB" sz="1400" b="1" dirty="0" smtClean="0"/>
              <a:t> in Arabic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19800" y="3240790"/>
            <a:ext cx="3124200" cy="3617210"/>
            <a:chOff x="5715000" y="3048000"/>
            <a:chExt cx="3124200" cy="3617210"/>
          </a:xfrm>
        </p:grpSpPr>
        <p:pic>
          <p:nvPicPr>
            <p:cNvPr id="2" name="Picture 2" descr="Image result for colouring pages huss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3048000"/>
              <a:ext cx="2590800" cy="36172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6629400" y="3352800"/>
              <a:ext cx="838200" cy="1066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orizontal Scroll 4"/>
            <p:cNvSpPr/>
            <p:nvPr/>
          </p:nvSpPr>
          <p:spPr>
            <a:xfrm>
              <a:off x="5715000" y="5638800"/>
              <a:ext cx="3124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Roqaya</a:t>
              </a:r>
              <a:r>
                <a:rPr lang="en-GB" dirty="0" smtClean="0"/>
                <a:t>, the beloved daughter of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  <p:sp>
          <p:nvSpPr>
            <p:cNvPr id="6" name="Multiply 5"/>
            <p:cNvSpPr/>
            <p:nvPr/>
          </p:nvSpPr>
          <p:spPr>
            <a:xfrm>
              <a:off x="6172200" y="3048000"/>
              <a:ext cx="457200" cy="6096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8153400" y="3124200"/>
              <a:ext cx="457200" cy="6096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0"/>
            <a:ext cx="3124200" cy="3617210"/>
            <a:chOff x="5715000" y="3048000"/>
            <a:chExt cx="3124200" cy="3617210"/>
          </a:xfrm>
        </p:grpSpPr>
        <p:pic>
          <p:nvPicPr>
            <p:cNvPr id="10" name="Picture 2" descr="Image result for colouring pages huss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3048000"/>
              <a:ext cx="2590800" cy="36172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6629400" y="3352800"/>
              <a:ext cx="838200" cy="1066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orizontal Scroll 11"/>
            <p:cNvSpPr/>
            <p:nvPr/>
          </p:nvSpPr>
          <p:spPr>
            <a:xfrm>
              <a:off x="5715000" y="5638800"/>
              <a:ext cx="3124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Roqaya</a:t>
              </a:r>
              <a:r>
                <a:rPr lang="en-GB" dirty="0" smtClean="0"/>
                <a:t>, the beloved daughter of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6172200" y="3048000"/>
              <a:ext cx="457200" cy="6096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8153400" y="3124200"/>
              <a:ext cx="457200" cy="6096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3240790"/>
            <a:ext cx="3124200" cy="3617210"/>
            <a:chOff x="5715000" y="3048000"/>
            <a:chExt cx="3124200" cy="3617210"/>
          </a:xfrm>
        </p:grpSpPr>
        <p:pic>
          <p:nvPicPr>
            <p:cNvPr id="16" name="Picture 2" descr="Image result for colouring pages huss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3048000"/>
              <a:ext cx="2590800" cy="36172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Oval 16"/>
            <p:cNvSpPr/>
            <p:nvPr/>
          </p:nvSpPr>
          <p:spPr>
            <a:xfrm>
              <a:off x="6629400" y="3352800"/>
              <a:ext cx="838200" cy="1066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orizontal Scroll 17"/>
            <p:cNvSpPr/>
            <p:nvPr/>
          </p:nvSpPr>
          <p:spPr>
            <a:xfrm>
              <a:off x="5715000" y="5638800"/>
              <a:ext cx="3124200" cy="990600"/>
            </a:xfrm>
            <a:prstGeom prst="horizontalScrol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Roqaya</a:t>
              </a:r>
              <a:r>
                <a:rPr lang="en-GB" dirty="0" smtClean="0"/>
                <a:t>, the beloved daughter of Imam </a:t>
              </a:r>
              <a:r>
                <a:rPr lang="en-GB" dirty="0" err="1" smtClean="0"/>
                <a:t>Hussain</a:t>
              </a:r>
              <a:r>
                <a:rPr lang="en-GB" dirty="0" smtClean="0"/>
                <a:t> as</a:t>
              </a:r>
              <a:endParaRPr lang="en-US" dirty="0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6172200" y="3048000"/>
              <a:ext cx="457200" cy="6096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8153400" y="3124200"/>
              <a:ext cx="457200" cy="609600"/>
            </a:xfrm>
            <a:prstGeom prst="mathMultiply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9600" y="2286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3</a:t>
            </a:r>
          </a:p>
          <a:p>
            <a:r>
              <a:rPr lang="en-GB" dirty="0" smtClean="0"/>
              <a:t>Needed:</a:t>
            </a:r>
          </a:p>
          <a:p>
            <a:r>
              <a:rPr lang="en-GB" dirty="0" smtClean="0"/>
              <a:t>Scissors</a:t>
            </a:r>
          </a:p>
          <a:p>
            <a:r>
              <a:rPr lang="en-GB" dirty="0" smtClean="0"/>
              <a:t>Colours</a:t>
            </a:r>
          </a:p>
          <a:p>
            <a:r>
              <a:rPr lang="en-GB" dirty="0" smtClean="0"/>
              <a:t>Tape</a:t>
            </a:r>
          </a:p>
          <a:p>
            <a:r>
              <a:rPr lang="en-GB" dirty="0" smtClean="0"/>
              <a:t>ribbon</a:t>
            </a:r>
          </a:p>
          <a:p>
            <a:r>
              <a:rPr lang="en-GB" dirty="0" smtClean="0"/>
              <a:t>each child gets a picture to colour, cut  and attach a ribbon to make a necklace</a:t>
            </a:r>
            <a:endParaRPr lang="en-US" dirty="0"/>
          </a:p>
        </p:txBody>
      </p:sp>
      <p:grpSp>
        <p:nvGrpSpPr>
          <p:cNvPr id="26" name="Group 30"/>
          <p:cNvGrpSpPr/>
          <p:nvPr/>
        </p:nvGrpSpPr>
        <p:grpSpPr>
          <a:xfrm>
            <a:off x="5181600" y="1981200"/>
            <a:ext cx="676662" cy="685800"/>
            <a:chOff x="1685537" y="914400"/>
            <a:chExt cx="1057662" cy="914400"/>
          </a:xfrm>
        </p:grpSpPr>
        <p:pic>
          <p:nvPicPr>
            <p:cNvPr id="27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8153400" y="5257800"/>
            <a:ext cx="676662" cy="685800"/>
            <a:chOff x="1685537" y="914400"/>
            <a:chExt cx="1057662" cy="914400"/>
          </a:xfrm>
        </p:grpSpPr>
        <p:pic>
          <p:nvPicPr>
            <p:cNvPr id="30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2057400" y="5257800"/>
            <a:ext cx="676662" cy="685800"/>
            <a:chOff x="1685537" y="914400"/>
            <a:chExt cx="1057662" cy="914400"/>
          </a:xfrm>
        </p:grpSpPr>
        <p:pic>
          <p:nvPicPr>
            <p:cNvPr id="33" name="Picture 4" descr="Image result for black fl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537" y="914400"/>
              <a:ext cx="943362" cy="91440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 rot="21033695">
              <a:off x="1752598" y="950378"/>
              <a:ext cx="99060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100" dirty="0" smtClean="0">
                  <a:solidFill>
                    <a:schemeClr val="bg1"/>
                  </a:solidFill>
                </a:rPr>
                <a:t>ا</a:t>
              </a:r>
              <a:r>
                <a:rPr lang="ar-SA" sz="1100" b="1" dirty="0" smtClean="0">
                  <a:solidFill>
                    <a:schemeClr val="bg1"/>
                  </a:solidFill>
                </a:rPr>
                <a:t>لعلوية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362200" y="2514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2667000" y="0"/>
            <a:ext cx="3733800" cy="838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Day 3</a:t>
            </a:r>
          </a:p>
          <a:p>
            <a:pPr algn="ctr"/>
            <a:r>
              <a:rPr lang="en-GB" sz="2400" b="1" dirty="0" smtClean="0"/>
              <a:t>A child named </a:t>
            </a:r>
            <a:r>
              <a:rPr lang="en-GB" sz="2400" b="1" dirty="0" err="1" smtClean="0"/>
              <a:t>Ruqaya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1697</Words>
  <Application>Microsoft Office PowerPoint</Application>
  <PresentationFormat>On-screen Show (4:3)</PresentationFormat>
  <Paragraphs>592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47</cp:revision>
  <dcterms:created xsi:type="dcterms:W3CDTF">2018-08-25T00:38:14Z</dcterms:created>
  <dcterms:modified xsi:type="dcterms:W3CDTF">2018-09-05T23:36:17Z</dcterms:modified>
</cp:coreProperties>
</file>